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328" r:id="rId2"/>
    <p:sldId id="292" r:id="rId3"/>
    <p:sldId id="287" r:id="rId4"/>
    <p:sldId id="317" r:id="rId5"/>
    <p:sldId id="313" r:id="rId6"/>
    <p:sldId id="314" r:id="rId7"/>
    <p:sldId id="323" r:id="rId8"/>
    <p:sldId id="327" r:id="rId9"/>
    <p:sldId id="31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E88"/>
    <a:srgbClr val="FFFFFF"/>
    <a:srgbClr val="EB5347"/>
    <a:srgbClr val="666666"/>
    <a:srgbClr val="EA5546"/>
    <a:srgbClr val="A5C641"/>
    <a:srgbClr val="BE3F82"/>
    <a:srgbClr val="70461E"/>
    <a:srgbClr val="8064A1"/>
    <a:srgbClr val="99B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6" autoAdjust="0"/>
    <p:restoredTop sz="94485" autoAdjust="0"/>
  </p:normalViewPr>
  <p:slideViewPr>
    <p:cSldViewPr snapToGrid="0" showGuides="1">
      <p:cViewPr varScale="1">
        <p:scale>
          <a:sx n="108" d="100"/>
          <a:sy n="108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58336-5371-46BF-AE71-945CB4F1E74F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1580-0189-41B1-A50D-2800B0068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53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95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55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91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20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4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9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31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67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9AC7-FB0A-4B6F-8CC2-50CCC3929A94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C905-0D57-4DDD-9A74-4B167F0FC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57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E59EAE1F-A0F8-4BC5-B5DE-D1D5CDE0DF49}"/>
              </a:ext>
            </a:extLst>
          </p:cNvPr>
          <p:cNvGrpSpPr/>
          <p:nvPr/>
        </p:nvGrpSpPr>
        <p:grpSpPr>
          <a:xfrm>
            <a:off x="621437" y="0"/>
            <a:ext cx="8522563" cy="6858000"/>
            <a:chOff x="1091953" y="0"/>
            <a:chExt cx="8052047" cy="6858000"/>
          </a:xfrm>
        </p:grpSpPr>
        <p:pic>
          <p:nvPicPr>
            <p:cNvPr id="5" name="Imagen 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7D7A62BA-7278-4CF2-91F3-F1D21D2C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6858000" cy="685800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1656ADD-1821-4597-93EC-EB9F75C64B5B}"/>
                </a:ext>
              </a:extLst>
            </p:cNvPr>
            <p:cNvSpPr/>
            <p:nvPr/>
          </p:nvSpPr>
          <p:spPr>
            <a:xfrm>
              <a:off x="1091953" y="1829356"/>
              <a:ext cx="4660777" cy="48288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pic>
        <p:nvPicPr>
          <p:cNvPr id="9" name="Picture 2" descr="Proyecto Entidades de Enlace Comunidad de Madrid | Oficina de Transferencia  de Resultados de Investigación">
            <a:extLst>
              <a:ext uri="{FF2B5EF4-FFF2-40B4-BE49-F238E27FC236}">
                <a16:creationId xmlns:a16="http://schemas.microsoft.com/office/drawing/2014/main" id="{99EE0C5B-F7BF-4044-9CB0-267ADD24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98" y="5911388"/>
            <a:ext cx="1527029" cy="7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7BBEB5-5590-4454-900B-41B37C5655FC}"/>
              </a:ext>
            </a:extLst>
          </p:cNvPr>
          <p:cNvSpPr txBox="1">
            <a:spLocks/>
          </p:cNvSpPr>
          <p:nvPr/>
        </p:nvSpPr>
        <p:spPr>
          <a:xfrm>
            <a:off x="3542120" y="5594768"/>
            <a:ext cx="878643" cy="23374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200" dirty="0">
                <a:latin typeface="Lucida Bright" panose="02040602050505020304" pitchFamily="18" charset="0"/>
              </a:rPr>
              <a:t>Financia:</a:t>
            </a:r>
          </a:p>
        </p:txBody>
      </p:sp>
      <p:pic>
        <p:nvPicPr>
          <p:cNvPr id="11" name="Picture 4" descr="Alibetopías - Nuevos Territorios en Alimentación y Bebidas | Alibetopías">
            <a:extLst>
              <a:ext uri="{FF2B5EF4-FFF2-40B4-BE49-F238E27FC236}">
                <a16:creationId xmlns:a16="http://schemas.microsoft.com/office/drawing/2014/main" id="{4ED28753-F589-45A6-B6E7-1C6BBF12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5" y="3776555"/>
            <a:ext cx="1791751" cy="11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B7CEE37-4988-461A-920F-76152DF31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69" y="3786660"/>
            <a:ext cx="2071774" cy="1169419"/>
          </a:xfrm>
          <a:prstGeom prst="rect">
            <a:avLst/>
          </a:prstGeom>
        </p:spPr>
      </p:pic>
      <p:pic>
        <p:nvPicPr>
          <p:cNvPr id="14" name="Imagen 1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EDBCCF7-7A4B-4E2C-B94D-B2E4DD9E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1" r="49778" b="52581"/>
          <a:stretch/>
        </p:blipFill>
        <p:spPr>
          <a:xfrm>
            <a:off x="1095145" y="2280130"/>
            <a:ext cx="3645531" cy="132556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7B8414CD-F565-4D07-B779-7F308D4A70B8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  <a:solidFill>
            <a:srgbClr val="AD4E88"/>
          </a:solidFill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9F2C5CF-5FA3-487A-A38D-578E1BAF9352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99A0DA1-DE75-4680-AE57-A6BE8C826EF4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</p:spTree>
    <p:extLst>
      <p:ext uri="{BB962C8B-B14F-4D97-AF65-F5344CB8AC3E}">
        <p14:creationId xmlns:p14="http://schemas.microsoft.com/office/powerpoint/2010/main" val="231812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1875DDF5-E0F8-46BB-9556-A8225F4803C1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  <a:solidFill>
            <a:srgbClr val="AD4E88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02C9A09-F9EB-4CF9-89FD-2DDD0F178AB5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6805286-A5A5-4110-A8EE-02D442CFFAC1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1511402" y="5321059"/>
            <a:ext cx="6751265" cy="923330"/>
          </a:xfrm>
          <a:prstGeom prst="rect">
            <a:avLst/>
          </a:prstGeom>
          <a:noFill/>
          <a:ln w="19050" cap="rnd">
            <a:solidFill>
              <a:srgbClr val="ADCA41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5A5E6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La Plataforma Tecnológica del Vino es una </a:t>
            </a:r>
            <a:r>
              <a:rPr lang="es-ES" b="1" dirty="0">
                <a:solidFill>
                  <a:srgbClr val="BE3F8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Asociación</a:t>
            </a:r>
            <a:r>
              <a:rPr lang="es-ES" dirty="0">
                <a:solidFill>
                  <a:srgbClr val="5A5E6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que apuesta por la </a:t>
            </a:r>
            <a:r>
              <a:rPr lang="es-ES" b="1" dirty="0">
                <a:solidFill>
                  <a:srgbClr val="BE3F8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Innovación</a:t>
            </a:r>
            <a:r>
              <a:rPr lang="es-ES" dirty="0">
                <a:solidFill>
                  <a:srgbClr val="5A5E6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como motor de la competitividad del sector vitivinícola, nacional y europeo.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D72D3D-525E-4F99-A665-1B81AAD22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1" t="36286" r="21491" b="28292"/>
          <a:stretch/>
        </p:blipFill>
        <p:spPr>
          <a:xfrm>
            <a:off x="740293" y="1750594"/>
            <a:ext cx="8293485" cy="274319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-521516" y="420177"/>
            <a:ext cx="4392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¿</a:t>
            </a:r>
            <a:r>
              <a:rPr lang="es-ES" sz="2800" spc="56" dirty="0">
                <a:solidFill>
                  <a:schemeClr val="bg1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QUIÉNES SOMOS?</a:t>
            </a:r>
            <a:endParaRPr lang="es-ES" sz="2800" spc="56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7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887F1FF6-4A22-4D57-A06B-B061C29A4954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  <a:solidFill>
            <a:srgbClr val="AD4E88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05E34F5-C078-4918-997E-3BECD802B935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CA6E019-77E0-403A-A5C1-15726FB23729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sp>
        <p:nvSpPr>
          <p:cNvPr id="41" name="Elipse 40"/>
          <p:cNvSpPr/>
          <p:nvPr/>
        </p:nvSpPr>
        <p:spPr>
          <a:xfrm>
            <a:off x="6717806" y="3371054"/>
            <a:ext cx="52864" cy="53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2" name="Elipse 41"/>
          <p:cNvSpPr/>
          <p:nvPr/>
        </p:nvSpPr>
        <p:spPr>
          <a:xfrm>
            <a:off x="4445808" y="3363053"/>
            <a:ext cx="52864" cy="53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4" name="Elipse 43"/>
          <p:cNvSpPr/>
          <p:nvPr/>
        </p:nvSpPr>
        <p:spPr>
          <a:xfrm>
            <a:off x="3297792" y="3363053"/>
            <a:ext cx="52864" cy="53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9" name="Elipse 48"/>
          <p:cNvSpPr/>
          <p:nvPr/>
        </p:nvSpPr>
        <p:spPr>
          <a:xfrm>
            <a:off x="6718160" y="3755959"/>
            <a:ext cx="52864" cy="53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0" name="Elipse 49"/>
          <p:cNvSpPr/>
          <p:nvPr/>
        </p:nvSpPr>
        <p:spPr>
          <a:xfrm>
            <a:off x="4451446" y="3745261"/>
            <a:ext cx="52864" cy="53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1" name="Elipse 50"/>
          <p:cNvSpPr/>
          <p:nvPr/>
        </p:nvSpPr>
        <p:spPr>
          <a:xfrm>
            <a:off x="3296972" y="3761734"/>
            <a:ext cx="52864" cy="53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B8FEEA-356E-4620-8BDC-621473289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9" t="27633" r="30375" b="17139"/>
          <a:stretch/>
        </p:blipFill>
        <p:spPr>
          <a:xfrm>
            <a:off x="2231027" y="976083"/>
            <a:ext cx="6194821" cy="42922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6733E03-8253-4204-BFC5-475D1836D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18" y="6003839"/>
            <a:ext cx="1151024" cy="48109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02959" y="402095"/>
            <a:ext cx="3229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s-ES" sz="2800" spc="75" dirty="0">
                <a:solidFill>
                  <a:schemeClr val="bg1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BJETIVO</a:t>
            </a:r>
            <a:endParaRPr lang="es-ES" sz="3600" spc="7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F3EB4A-8963-4C24-9A84-6F5100A3475B}"/>
              </a:ext>
            </a:extLst>
          </p:cNvPr>
          <p:cNvSpPr txBox="1"/>
          <p:nvPr/>
        </p:nvSpPr>
        <p:spPr>
          <a:xfrm>
            <a:off x="1228863" y="5269819"/>
            <a:ext cx="15979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spc="56" dirty="0">
                <a:solidFill>
                  <a:srgbClr val="BE3F8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200</a:t>
            </a:r>
          </a:p>
          <a:p>
            <a:pPr algn="ctr"/>
            <a:r>
              <a:rPr lang="es-ES" sz="2400" b="1" spc="56" dirty="0">
                <a:solidFill>
                  <a:srgbClr val="BE3F8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socios</a:t>
            </a:r>
            <a:endParaRPr lang="es-ES" sz="2400" b="1" spc="56" dirty="0">
              <a:solidFill>
                <a:srgbClr val="BE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8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A1956187-1461-4DC5-8927-CAC689A9AAFA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  <a:solidFill>
            <a:srgbClr val="AD4E88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79653267-4052-45DC-8A65-EE9C7F73FA30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50AF279-F007-4E70-8D8A-3E7F5E081F26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3062D90-5AC0-4242-BB08-E82576A47B3F}"/>
              </a:ext>
            </a:extLst>
          </p:cNvPr>
          <p:cNvSpPr txBox="1"/>
          <p:nvPr/>
        </p:nvSpPr>
        <p:spPr>
          <a:xfrm>
            <a:off x="-13643" y="350631"/>
            <a:ext cx="39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400" spc="56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Á</a:t>
            </a:r>
            <a:r>
              <a:rPr lang="es-ES" sz="2800" spc="56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REAS DE TRABAJO</a:t>
            </a:r>
            <a:endParaRPr lang="es-ES" sz="2800" spc="56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45A9CF6B-45A4-451E-8A53-2B4101C797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77747" y="634147"/>
            <a:ext cx="3639958" cy="5797121"/>
          </a:xfrm>
          <a:prstGeom prst="rect">
            <a:avLst/>
          </a:prstGeom>
        </p:spPr>
      </p:pic>
      <p:pic>
        <p:nvPicPr>
          <p:cNvPr id="14" name="Imagen 1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A1B5294-C9A1-4598-BD34-20A191B15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86" y="583718"/>
            <a:ext cx="1890473" cy="189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0A1F33-4133-4F9D-A5CB-D17FEB471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0" y="3129737"/>
            <a:ext cx="1890473" cy="1890000"/>
          </a:xfrm>
          <a:prstGeom prst="rect">
            <a:avLst/>
          </a:prstGeom>
        </p:spPr>
      </p:pic>
      <p:pic>
        <p:nvPicPr>
          <p:cNvPr id="16" name="Imagen 15" descr="Imagen que contiene juguete, lego&#10;&#10;Descripción generada automáticamente">
            <a:extLst>
              <a:ext uri="{FF2B5EF4-FFF2-40B4-BE49-F238E27FC236}">
                <a16:creationId xmlns:a16="http://schemas.microsoft.com/office/drawing/2014/main" id="{24DC4C3A-7BF6-4521-BD0C-80FA6F846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10" y="4278546"/>
            <a:ext cx="1890473" cy="1890000"/>
          </a:xfrm>
          <a:prstGeom prst="rect">
            <a:avLst/>
          </a:prstGeom>
        </p:spPr>
      </p:pic>
      <p:pic>
        <p:nvPicPr>
          <p:cNvPr id="17" name="Imagen 16" descr="Una caricatura de una persona con un paraguas&#10;&#10;Descripción generada automáticamente">
            <a:extLst>
              <a:ext uri="{FF2B5EF4-FFF2-40B4-BE49-F238E27FC236}">
                <a16:creationId xmlns:a16="http://schemas.microsoft.com/office/drawing/2014/main" id="{6941339C-4A9D-43BA-9823-79AAC8544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59" y="1389515"/>
            <a:ext cx="2411640" cy="1890000"/>
          </a:xfrm>
          <a:prstGeom prst="rect">
            <a:avLst/>
          </a:prstGeom>
        </p:spPr>
      </p:pic>
      <p:pic>
        <p:nvPicPr>
          <p:cNvPr id="18" name="Imagen 1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DCDB2AB-8CEC-4779-9592-4EA1B5A381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2" y="1470702"/>
            <a:ext cx="1890000" cy="1890000"/>
          </a:xfrm>
          <a:prstGeom prst="rect">
            <a:avLst/>
          </a:prstGeom>
        </p:spPr>
      </p:pic>
      <p:pic>
        <p:nvPicPr>
          <p:cNvPr id="19" name="Imagen 1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ACD9F5D-612B-4B0B-8624-69FAE3DFD5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79" y="3657010"/>
            <a:ext cx="2118092" cy="211809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8CE27AF-8837-456F-9FCE-9C184DD09F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18" y="6003839"/>
            <a:ext cx="1151024" cy="4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84E391-ABF8-4895-B1C6-D3B5B45D4212}"/>
              </a:ext>
            </a:extLst>
          </p:cNvPr>
          <p:cNvGrpSpPr/>
          <p:nvPr/>
        </p:nvGrpSpPr>
        <p:grpSpPr>
          <a:xfrm>
            <a:off x="4151651" y="487777"/>
            <a:ext cx="4882639" cy="3885376"/>
            <a:chOff x="2907588" y="1541124"/>
            <a:chExt cx="3883630" cy="311306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BB715DB-29B3-4756-990A-83D1FF01A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592" t="14004" r="873" b="11790"/>
            <a:stretch/>
          </p:blipFill>
          <p:spPr>
            <a:xfrm>
              <a:off x="2907588" y="1551398"/>
              <a:ext cx="3781246" cy="3102795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243B33D-404D-4A5E-A3A9-66B078311D15}"/>
                </a:ext>
              </a:extLst>
            </p:cNvPr>
            <p:cNvSpPr/>
            <p:nvPr/>
          </p:nvSpPr>
          <p:spPr>
            <a:xfrm>
              <a:off x="5424755" y="1541124"/>
              <a:ext cx="1366463" cy="719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1013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BC80E56-377F-4AFA-AE6D-253A5398D5C9}"/>
              </a:ext>
            </a:extLst>
          </p:cNvPr>
          <p:cNvGrpSpPr/>
          <p:nvPr/>
        </p:nvGrpSpPr>
        <p:grpSpPr>
          <a:xfrm>
            <a:off x="1003344" y="4335368"/>
            <a:ext cx="3843085" cy="744356"/>
            <a:chOff x="991042" y="5414488"/>
            <a:chExt cx="6832150" cy="1323300"/>
          </a:xfrm>
        </p:grpSpPr>
        <p:pic>
          <p:nvPicPr>
            <p:cNvPr id="5" name="Imagen 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7E90791F-5B49-4AB3-82A8-373741BF5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" y="5666992"/>
              <a:ext cx="3545001" cy="82421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5F084AC-7CFD-4C65-8271-54949376A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217" y="5544268"/>
              <a:ext cx="2418975" cy="1185297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BB16AFF-7C5E-4ACF-BF62-EA764E15D021}"/>
                </a:ext>
              </a:extLst>
            </p:cNvPr>
            <p:cNvCxnSpPr>
              <a:cxnSpLocks/>
            </p:cNvCxnSpPr>
            <p:nvPr/>
          </p:nvCxnSpPr>
          <p:spPr>
            <a:xfrm>
              <a:off x="4936729" y="5414488"/>
              <a:ext cx="0" cy="1323300"/>
            </a:xfrm>
            <a:prstGeom prst="line">
              <a:avLst/>
            </a:prstGeom>
            <a:ln w="19050">
              <a:solidFill>
                <a:srgbClr val="535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E759023-EF81-4A6E-A9AB-9F98F14D0512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4F64CB3-366F-4915-AAD3-2F8921AAC907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solidFill>
              <a:srgbClr val="EB5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1BAB2F7-160D-41A3-8D74-A3C457DE3903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solidFill>
              <a:srgbClr val="EB5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1152C-EC75-4BB8-BBAF-24078105D5E4}"/>
              </a:ext>
            </a:extLst>
          </p:cNvPr>
          <p:cNvSpPr txBox="1"/>
          <p:nvPr/>
        </p:nvSpPr>
        <p:spPr>
          <a:xfrm>
            <a:off x="981175" y="5786295"/>
            <a:ext cx="77633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900" i="1" dirty="0">
                <a:solidFill>
                  <a:srgbClr val="202020"/>
                </a:solidFill>
                <a:latin typeface="Georgia" panose="02040502050405020303" pitchFamily="18" charset="0"/>
              </a:rPr>
              <a:t>Actividad del Proyecto “Plan Director para impulsar el sistema de innovación en el sector vitivinícola de la Comunidad de Madrid" de Ref.: OI2019 PTV-5 5681, concedido en la Convocatoria 2019 de ayudas para potenciar la innovación tecnológica e impulsar la transferencia de tecnología al sector productivo comprendido en las prioridades de la Estrategia Regional de Investigación e Innovación para una especialización inteligente (RIS3) de la Comunidad de Madrid a través de entidades de enlace de la innovación tecnológica, cofinanciado en un 25% por el Fondo Europeo de Desarrollo Regional y en otro 25% por la Comunidad de Madrid en el marco del programa operativo FEDER 2014-2020</a:t>
            </a:r>
            <a:endParaRPr lang="es-ES" sz="900" dirty="0">
              <a:latin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9CA5CBB-E686-42E2-8A64-DC92F50749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16406" r="9860" b="17353"/>
          <a:stretch/>
        </p:blipFill>
        <p:spPr>
          <a:xfrm>
            <a:off x="904413" y="1385389"/>
            <a:ext cx="3118517" cy="12880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F776E49-AE16-45A7-B7CF-0DF334EF0CC4}"/>
              </a:ext>
            </a:extLst>
          </p:cNvPr>
          <p:cNvSpPr txBox="1"/>
          <p:nvPr/>
        </p:nvSpPr>
        <p:spPr>
          <a:xfrm>
            <a:off x="1210884" y="3074294"/>
            <a:ext cx="4570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EB5347"/>
                </a:solidFill>
                <a:latin typeface="Dosis" pitchFamily="2" charset="0"/>
              </a:rPr>
              <a:t>#SISVITIMAD</a:t>
            </a:r>
          </a:p>
        </p:txBody>
      </p:sp>
    </p:spTree>
    <p:extLst>
      <p:ext uri="{BB962C8B-B14F-4D97-AF65-F5344CB8AC3E}">
        <p14:creationId xmlns:p14="http://schemas.microsoft.com/office/powerpoint/2010/main" val="20965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470F1B4-4FC9-4F41-9AE1-16DB19773578}"/>
              </a:ext>
            </a:extLst>
          </p:cNvPr>
          <p:cNvGrpSpPr/>
          <p:nvPr/>
        </p:nvGrpSpPr>
        <p:grpSpPr>
          <a:xfrm>
            <a:off x="234885" y="477971"/>
            <a:ext cx="9210956" cy="5585478"/>
            <a:chOff x="101840" y="522618"/>
            <a:chExt cx="9585771" cy="581276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CE4792-CB7C-4207-8029-96D0957FF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8" t="8488" r="66792" b="1554"/>
            <a:stretch/>
          </p:blipFill>
          <p:spPr>
            <a:xfrm>
              <a:off x="101840" y="522618"/>
              <a:ext cx="5994160" cy="5812764"/>
            </a:xfrm>
            <a:prstGeom prst="rect">
              <a:avLst/>
            </a:prstGeom>
            <a:ln w="28575">
              <a:noFill/>
            </a:ln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3B3D4B1-3CB6-4619-9365-585E0BCA8213}"/>
                </a:ext>
              </a:extLst>
            </p:cNvPr>
            <p:cNvGrpSpPr/>
            <p:nvPr/>
          </p:nvGrpSpPr>
          <p:grpSpPr>
            <a:xfrm>
              <a:off x="6096000" y="522618"/>
              <a:ext cx="3591611" cy="5607962"/>
              <a:chOff x="6096000" y="522618"/>
              <a:chExt cx="3591611" cy="5478717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9F797CB3-BFA9-4AC8-AA0E-FB2235C04C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404" t="8608" r="49349" b="47247"/>
              <a:stretch/>
            </p:blipFill>
            <p:spPr>
              <a:xfrm>
                <a:off x="6096000" y="522618"/>
                <a:ext cx="3104560" cy="2833207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BE437E69-BFC7-4809-9B9C-B6FB1B8FD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779" t="21817" r="33767" b="54420"/>
              <a:stretch/>
            </p:blipFill>
            <p:spPr>
              <a:xfrm>
                <a:off x="6203480" y="3683982"/>
                <a:ext cx="2644502" cy="1492244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36053E1-DAFD-4798-94C6-0F4AF194891D}"/>
                  </a:ext>
                </a:extLst>
              </p:cNvPr>
              <p:cNvSpPr txBox="1"/>
              <p:nvPr/>
            </p:nvSpPr>
            <p:spPr>
              <a:xfrm>
                <a:off x="7525731" y="5176225"/>
                <a:ext cx="2161880" cy="825110"/>
              </a:xfrm>
              <a:prstGeom prst="rect">
                <a:avLst/>
              </a:prstGeom>
              <a:noFill/>
              <a:ln w="19050" cap="rnd">
                <a:noFill/>
                <a:prstDash val="dash"/>
                <a:rou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4050" b="1" dirty="0">
                    <a:solidFill>
                      <a:srgbClr val="EB5347"/>
                    </a:solidFill>
                    <a:latin typeface="Dosis" panose="020B0604020202020204" pitchFamily="2" charset="0"/>
                    <a:ea typeface="MS UI Gothic" panose="020B0600070205080204" pitchFamily="34" charset="-128"/>
                    <a:cs typeface="Aldhabi" panose="020B0604020202020204" pitchFamily="2" charset="-78"/>
                  </a:rPr>
                  <a:t>2022</a:t>
                </a:r>
                <a:endParaRPr lang="es-ES" sz="4500" b="1" dirty="0">
                  <a:solidFill>
                    <a:srgbClr val="EB5347"/>
                  </a:solidFill>
                  <a:latin typeface="Dosis" panose="020B0604020202020204" pitchFamily="2" charset="0"/>
                  <a:ea typeface="MS UI Gothic" panose="020B0600070205080204" pitchFamily="34" charset="-128"/>
                  <a:cs typeface="Aldhabi" panose="020B0604020202020204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07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8C18EDF-ED29-4C45-A2F0-6E8388C33CAE}"/>
              </a:ext>
            </a:extLst>
          </p:cNvPr>
          <p:cNvSpPr txBox="1"/>
          <p:nvPr/>
        </p:nvSpPr>
        <p:spPr>
          <a:xfrm>
            <a:off x="4404145" y="2718851"/>
            <a:ext cx="4611916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000" b="1" dirty="0">
                <a:solidFill>
                  <a:srgbClr val="666666"/>
                </a:solidFill>
                <a:latin typeface="Dosis" panose="020B0604020202020204" pitchFamily="2" charset="0"/>
              </a:rPr>
              <a:t>1. </a:t>
            </a:r>
            <a:r>
              <a:rPr lang="es-ES" sz="2000" b="1" dirty="0">
                <a:solidFill>
                  <a:srgbClr val="EB5346"/>
                </a:solidFill>
                <a:latin typeface="Dosis" panose="020B0604020202020204" pitchFamily="2" charset="0"/>
              </a:rPr>
              <a:t>Diagnóstico tecnológico I+D+i</a:t>
            </a:r>
            <a:endParaRPr lang="es-ES" sz="2000" dirty="0">
              <a:solidFill>
                <a:srgbClr val="212529"/>
              </a:solidFill>
              <a:latin typeface="Dosis" panose="020B0604020202020204" pitchFamily="2" charset="0"/>
            </a:endParaRPr>
          </a:p>
          <a:p>
            <a:pPr algn="l">
              <a:lnSpc>
                <a:spcPct val="150000"/>
              </a:lnSpc>
            </a:pPr>
            <a:r>
              <a:rPr lang="es-ES" sz="2000" b="1" dirty="0">
                <a:solidFill>
                  <a:srgbClr val="666666"/>
                </a:solidFill>
                <a:latin typeface="Dosis" panose="020B0604020202020204" pitchFamily="2" charset="0"/>
              </a:rPr>
              <a:t>2. </a:t>
            </a:r>
            <a:r>
              <a:rPr lang="es-ES" sz="2000" b="1" dirty="0">
                <a:solidFill>
                  <a:srgbClr val="EB5346"/>
                </a:solidFill>
                <a:latin typeface="Dosis" panose="020B0604020202020204" pitchFamily="2" charset="0"/>
              </a:rPr>
              <a:t>Plan de innovación vitivinícola de la CAM</a:t>
            </a:r>
          </a:p>
          <a:p>
            <a:pPr algn="l">
              <a:lnSpc>
                <a:spcPct val="150000"/>
              </a:lnSpc>
            </a:pPr>
            <a:r>
              <a:rPr lang="es-ES" sz="2000" b="1" dirty="0">
                <a:solidFill>
                  <a:srgbClr val="666666"/>
                </a:solidFill>
                <a:latin typeface="Dosis" panose="020B0604020202020204" pitchFamily="2" charset="0"/>
              </a:rPr>
              <a:t>3.</a:t>
            </a:r>
            <a:r>
              <a:rPr lang="es-ES" sz="2000" b="1" dirty="0">
                <a:solidFill>
                  <a:srgbClr val="212529"/>
                </a:solidFill>
                <a:latin typeface="Dosis" panose="020B0604020202020204" pitchFamily="2" charset="0"/>
              </a:rPr>
              <a:t> </a:t>
            </a:r>
            <a:r>
              <a:rPr lang="es-ES" sz="2000" b="1" dirty="0">
                <a:solidFill>
                  <a:srgbClr val="EB5346"/>
                </a:solidFill>
                <a:latin typeface="Dosis" panose="020B0604020202020204" pitchFamily="2" charset="0"/>
              </a:rPr>
              <a:t>Actividades de formación y difusión </a:t>
            </a:r>
            <a:endParaRPr lang="es-ES" sz="2000" dirty="0">
              <a:solidFill>
                <a:srgbClr val="212529"/>
              </a:solidFill>
              <a:latin typeface="Dosis" panose="020B0604020202020204" pitchFamily="2" charset="0"/>
            </a:endParaRPr>
          </a:p>
          <a:p>
            <a:pPr algn="l">
              <a:lnSpc>
                <a:spcPct val="150000"/>
              </a:lnSpc>
            </a:pPr>
            <a:r>
              <a:rPr lang="es-ES" sz="2000" b="1" dirty="0">
                <a:solidFill>
                  <a:srgbClr val="666666"/>
                </a:solidFill>
                <a:latin typeface="Dosis" panose="020B0604020202020204" pitchFamily="2" charset="0"/>
              </a:rPr>
              <a:t>4.</a:t>
            </a:r>
            <a:r>
              <a:rPr lang="es-ES" sz="2000" b="1" dirty="0">
                <a:solidFill>
                  <a:srgbClr val="212529"/>
                </a:solidFill>
                <a:latin typeface="Dosis" panose="020B0604020202020204" pitchFamily="2" charset="0"/>
              </a:rPr>
              <a:t> </a:t>
            </a:r>
            <a:r>
              <a:rPr lang="es-ES" sz="2000" b="1" dirty="0">
                <a:solidFill>
                  <a:srgbClr val="EB5346"/>
                </a:solidFill>
                <a:latin typeface="Dosis" panose="020B0604020202020204" pitchFamily="2" charset="0"/>
              </a:rPr>
              <a:t>Plan para participación en redes y PTS </a:t>
            </a:r>
            <a:endParaRPr lang="es-ES" sz="2000" dirty="0">
              <a:solidFill>
                <a:srgbClr val="212529"/>
              </a:solidFill>
              <a:latin typeface="Dosis" panose="020B0604020202020204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F0A51E-BB51-4389-94FD-074A274773FA}"/>
              </a:ext>
            </a:extLst>
          </p:cNvPr>
          <p:cNvSpPr txBox="1"/>
          <p:nvPr/>
        </p:nvSpPr>
        <p:spPr>
          <a:xfrm>
            <a:off x="4202780" y="1540968"/>
            <a:ext cx="4439774" cy="584775"/>
          </a:xfrm>
          <a:prstGeom prst="rect">
            <a:avLst/>
          </a:prstGeom>
          <a:noFill/>
          <a:ln w="19050" cap="rnd">
            <a:noFill/>
            <a:prstDash val="dash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EA5546"/>
                </a:solidFill>
                <a:latin typeface="Dosis" pitchFamily="2" charset="0"/>
                <a:ea typeface="MS UI Gothic" panose="020B0600070205080204" pitchFamily="34" charset="-128"/>
                <a:cs typeface="Aldhabi" panose="020B0604020202020204" pitchFamily="2" charset="-78"/>
              </a:rPr>
              <a:t>.</a:t>
            </a:r>
            <a:r>
              <a:rPr lang="es-ES" sz="3200" b="1" dirty="0">
                <a:solidFill>
                  <a:srgbClr val="666666"/>
                </a:solidFill>
                <a:latin typeface="Dosis" pitchFamily="2" charset="0"/>
                <a:ea typeface="MS UI Gothic" panose="020B0600070205080204" pitchFamily="34" charset="-128"/>
                <a:cs typeface="Aldhabi" panose="020B0604020202020204" pitchFamily="2" charset="-78"/>
              </a:rPr>
              <a:t>Plan de trabajo</a:t>
            </a:r>
            <a:endParaRPr lang="es-ES" sz="3600" b="1" dirty="0">
              <a:solidFill>
                <a:srgbClr val="666666"/>
              </a:solidFill>
              <a:latin typeface="Dosis" pitchFamily="2" charset="0"/>
              <a:ea typeface="MS UI Gothic" panose="020B0600070205080204" pitchFamily="34" charset="-128"/>
              <a:cs typeface="Aldhabi" panose="020B0604020202020204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798A17E-5079-4F45-B885-5C88B4552B8A}"/>
              </a:ext>
            </a:extLst>
          </p:cNvPr>
          <p:cNvGrpSpPr/>
          <p:nvPr/>
        </p:nvGrpSpPr>
        <p:grpSpPr>
          <a:xfrm>
            <a:off x="223194" y="336417"/>
            <a:ext cx="3979589" cy="6091016"/>
            <a:chOff x="523501" y="451536"/>
            <a:chExt cx="4086205" cy="625420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0698674-8CA6-485B-8B60-DE40588D8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404" t="52902" r="44705" b="2542"/>
            <a:stretch/>
          </p:blipFill>
          <p:spPr>
            <a:xfrm>
              <a:off x="523502" y="451536"/>
              <a:ext cx="4086201" cy="3131090"/>
            </a:xfrm>
            <a:prstGeom prst="rect">
              <a:avLst/>
            </a:prstGeom>
            <a:ln w="28575"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B1DC61E-981E-49CF-B28E-9408020A5D95}"/>
                </a:ext>
              </a:extLst>
            </p:cNvPr>
            <p:cNvGrpSpPr/>
            <p:nvPr/>
          </p:nvGrpSpPr>
          <p:grpSpPr>
            <a:xfrm>
              <a:off x="523501" y="3574646"/>
              <a:ext cx="4086205" cy="3131090"/>
              <a:chOff x="9936566" y="3233562"/>
              <a:chExt cx="1782854" cy="2458580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7587968D-8A32-411B-9D88-0549BB3A337E}"/>
                  </a:ext>
                </a:extLst>
              </p:cNvPr>
              <p:cNvGrpSpPr/>
              <p:nvPr/>
            </p:nvGrpSpPr>
            <p:grpSpPr>
              <a:xfrm>
                <a:off x="9936566" y="3233562"/>
                <a:ext cx="1782854" cy="2458580"/>
                <a:chOff x="9936566" y="3233562"/>
                <a:chExt cx="1782854" cy="2458580"/>
              </a:xfrm>
            </p:grpSpPr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059FFC57-0AC0-49D5-AA70-653C3E7C09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5262" t="52902" r="33767" b="2542"/>
                <a:stretch/>
              </p:blipFill>
              <p:spPr>
                <a:xfrm>
                  <a:off x="9936566" y="3233562"/>
                  <a:ext cx="1782853" cy="2458580"/>
                </a:xfrm>
                <a:prstGeom prst="rect">
                  <a:avLst/>
                </a:prstGeom>
                <a:ln w="28575">
                  <a:noFill/>
                </a:ln>
              </p:spPr>
            </p:pic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id="{1FB22F64-AC11-4957-8001-65AF7A9D24EB}"/>
                    </a:ext>
                  </a:extLst>
                </p:cNvPr>
                <p:cNvSpPr/>
                <p:nvPr/>
              </p:nvSpPr>
              <p:spPr>
                <a:xfrm>
                  <a:off x="10167457" y="3816991"/>
                  <a:ext cx="1551963" cy="1283515"/>
                </a:xfrm>
                <a:prstGeom prst="rect">
                  <a:avLst/>
                </a:prstGeom>
                <a:solidFill>
                  <a:srgbClr val="F3EE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 sz="1013"/>
                </a:p>
              </p:txBody>
            </p:sp>
          </p:grpSp>
          <p:sp>
            <p:nvSpPr>
              <p:cNvPr id="14" name="CuadroTexto 1">
                <a:extLst>
                  <a:ext uri="{FF2B5EF4-FFF2-40B4-BE49-F238E27FC236}">
                    <a16:creationId xmlns:a16="http://schemas.microsoft.com/office/drawing/2014/main" id="{C4AA158B-70AB-483A-A52B-CE29F2B911C6}"/>
                  </a:ext>
                </a:extLst>
              </p:cNvPr>
              <p:cNvSpPr txBox="1"/>
              <p:nvPr/>
            </p:nvSpPr>
            <p:spPr>
              <a:xfrm>
                <a:off x="10006906" y="3332078"/>
                <a:ext cx="1642173" cy="166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s-ES" sz="1350" b="1" dirty="0">
                    <a:solidFill>
                      <a:srgbClr val="54565A"/>
                    </a:solidFill>
                    <a:latin typeface="Dosis" pitchFamily="2" charset="0"/>
                  </a:rPr>
                  <a:t>Financiado por</a:t>
                </a:r>
                <a:r>
                  <a:rPr lang="es-ES" sz="1350" dirty="0">
                    <a:solidFill>
                      <a:srgbClr val="54565A"/>
                    </a:solidFill>
                    <a:latin typeface="Dosis" pitchFamily="2" charset="0"/>
                  </a:rPr>
                  <a:t>:</a:t>
                </a:r>
              </a:p>
              <a:p>
                <a:pPr marL="96441" indent="-96441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050" dirty="0">
                    <a:solidFill>
                      <a:srgbClr val="E4483C"/>
                    </a:solidFill>
                    <a:latin typeface="Dosis" pitchFamily="2" charset="0"/>
                  </a:rPr>
                  <a:t>25% por la Consejería de Ciencia, Universidades e Innovación de la </a:t>
                </a:r>
                <a:r>
                  <a:rPr lang="es-ES" sz="1050" b="1" dirty="0">
                    <a:solidFill>
                      <a:srgbClr val="E4483C"/>
                    </a:solidFill>
                    <a:latin typeface="Dosis" pitchFamily="2" charset="0"/>
                  </a:rPr>
                  <a:t>Comunidad de Madrid.</a:t>
                </a:r>
              </a:p>
              <a:p>
                <a:pPr marL="96441" indent="-96441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050" dirty="0">
                    <a:solidFill>
                      <a:srgbClr val="E4483C"/>
                    </a:solidFill>
                    <a:latin typeface="Dosis" pitchFamily="2" charset="0"/>
                  </a:rPr>
                  <a:t>25% por la Unión Europea a través del Fondo Europeo de Desarrollo Regional (</a:t>
                </a:r>
                <a:r>
                  <a:rPr lang="es-ES" sz="1050" b="1" dirty="0">
                    <a:solidFill>
                      <a:srgbClr val="E4483C"/>
                    </a:solidFill>
                    <a:latin typeface="Dosis" pitchFamily="2" charset="0"/>
                  </a:rPr>
                  <a:t>FEDER </a:t>
                </a:r>
                <a:r>
                  <a:rPr lang="es-ES" sz="1050" dirty="0">
                    <a:solidFill>
                      <a:srgbClr val="E4483C"/>
                    </a:solidFill>
                    <a:latin typeface="Dosis" pitchFamily="2" charset="0"/>
                  </a:rPr>
                  <a:t>2014-2020).</a:t>
                </a:r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E37C229-B058-4F32-B53D-03C50FF6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486" y="5642350"/>
              <a:ext cx="1814231" cy="888973"/>
            </a:xfrm>
            <a:prstGeom prst="rect">
              <a:avLst/>
            </a:prstGeom>
          </p:spPr>
        </p:pic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8E038C00-D1BD-488A-A5E3-8795264C1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55482" r="63080" b="17353"/>
          <a:stretch/>
        </p:blipFill>
        <p:spPr>
          <a:xfrm>
            <a:off x="6897181" y="5806528"/>
            <a:ext cx="2246819" cy="11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F4EEF2-4C06-4E04-B7B5-874C35DB3BA7}"/>
              </a:ext>
            </a:extLst>
          </p:cNvPr>
          <p:cNvSpPr txBox="1"/>
          <p:nvPr/>
        </p:nvSpPr>
        <p:spPr>
          <a:xfrm>
            <a:off x="893031" y="610426"/>
            <a:ext cx="7487240" cy="600164"/>
          </a:xfrm>
          <a:prstGeom prst="rect">
            <a:avLst/>
          </a:prstGeom>
          <a:noFill/>
          <a:ln w="19050" cap="rnd">
            <a:noFill/>
            <a:prstDash val="dash"/>
            <a:round/>
          </a:ln>
        </p:spPr>
        <p:txBody>
          <a:bodyPr wrap="square" rtlCol="0">
            <a:spAutoFit/>
          </a:bodyPr>
          <a:lstStyle/>
          <a:p>
            <a:r>
              <a:rPr lang="es-ES" sz="3300" b="1" dirty="0">
                <a:solidFill>
                  <a:srgbClr val="EB5347"/>
                </a:solidFill>
                <a:latin typeface="Dosis" pitchFamily="2" charset="0"/>
                <a:ea typeface="MS UI Gothic" panose="020B0600070205080204" pitchFamily="34" charset="-128"/>
                <a:cs typeface="Aldhabi" panose="020B0604020202020204" pitchFamily="2" charset="-78"/>
              </a:rPr>
              <a:t>Próximamente…</a:t>
            </a:r>
            <a:endParaRPr lang="es-ES" sz="3600" b="1" dirty="0">
              <a:solidFill>
                <a:srgbClr val="EB5347"/>
              </a:solidFill>
              <a:latin typeface="Dosis" pitchFamily="2" charset="0"/>
              <a:ea typeface="MS UI Gothic" panose="020B0600070205080204" pitchFamily="34" charset="-128"/>
              <a:cs typeface="Aldhabi" panose="020B0604020202020204" pitchFamily="2" charset="-78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1B7B1D2-763B-44CA-99CC-00E24C4F0CBB}"/>
              </a:ext>
            </a:extLst>
          </p:cNvPr>
          <p:cNvSpPr txBox="1"/>
          <p:nvPr/>
        </p:nvSpPr>
        <p:spPr>
          <a:xfrm>
            <a:off x="893031" y="1971189"/>
            <a:ext cx="6735233" cy="516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100" b="1" dirty="0">
                <a:solidFill>
                  <a:srgbClr val="666666"/>
                </a:solidFill>
                <a:latin typeface="Dosis" panose="020B0604020202020204" pitchFamily="2" charset="0"/>
              </a:rPr>
              <a:t>Actividades formativas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D29AF2-D8A9-4DF4-B4A4-3C34EF0C5D56}"/>
              </a:ext>
            </a:extLst>
          </p:cNvPr>
          <p:cNvSpPr txBox="1"/>
          <p:nvPr/>
        </p:nvSpPr>
        <p:spPr>
          <a:xfrm>
            <a:off x="1629495" y="2760643"/>
            <a:ext cx="6876130" cy="1336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75" b="1" dirty="0">
                <a:solidFill>
                  <a:srgbClr val="666666"/>
                </a:solidFill>
                <a:latin typeface="Dosis" panose="020B0604020202020204" pitchFamily="2" charset="0"/>
              </a:rPr>
              <a:t>“Técnicas emergentes de procesado y estabilización” </a:t>
            </a:r>
            <a:r>
              <a:rPr lang="es-ES" sz="1875" b="1" dirty="0">
                <a:solidFill>
                  <a:srgbClr val="EB5347"/>
                </a:solidFill>
                <a:latin typeface="Dosis" panose="020B0604020202020204" pitchFamily="2" charset="0"/>
              </a:rPr>
              <a:t>(18/11/2021)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75" b="1" dirty="0">
                <a:solidFill>
                  <a:srgbClr val="666666"/>
                </a:solidFill>
                <a:latin typeface="Dosis" panose="020B0604020202020204" pitchFamily="2" charset="0"/>
              </a:rPr>
              <a:t>Curso de Poda</a:t>
            </a:r>
            <a:r>
              <a:rPr lang="es-ES" sz="1875" b="1" dirty="0">
                <a:solidFill>
                  <a:srgbClr val="EB5347"/>
                </a:solidFill>
                <a:latin typeface="Dosis" panose="020B0604020202020204" pitchFamily="2" charset="0"/>
              </a:rPr>
              <a:t> (enero 2022)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75" b="1" dirty="0">
                <a:solidFill>
                  <a:srgbClr val="666666"/>
                </a:solidFill>
                <a:latin typeface="Dosis" panose="020B0604020202020204" pitchFamily="2" charset="0"/>
              </a:rPr>
              <a:t>Curso de cata profesional de vinos de Madrid </a:t>
            </a:r>
            <a:r>
              <a:rPr lang="es-ES" sz="1875" b="1" dirty="0">
                <a:solidFill>
                  <a:srgbClr val="EB5347"/>
                </a:solidFill>
                <a:latin typeface="Dosis" panose="020B0604020202020204" pitchFamily="2" charset="0"/>
              </a:rPr>
              <a:t>(2022)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F08C639-C660-44B2-B231-B87BD50E5247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A514449F-3BBA-42F2-BAED-AF6167D74B06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solidFill>
              <a:srgbClr val="EB5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65E62CA-07BE-4302-AE2A-98A575DF0E68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solidFill>
              <a:srgbClr val="EB5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</p:spTree>
    <p:extLst>
      <p:ext uri="{BB962C8B-B14F-4D97-AF65-F5344CB8AC3E}">
        <p14:creationId xmlns:p14="http://schemas.microsoft.com/office/powerpoint/2010/main" val="83269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CB0EE764-ABBA-48B3-88E1-B053C0E9803C}"/>
              </a:ext>
            </a:extLst>
          </p:cNvPr>
          <p:cNvGrpSpPr/>
          <p:nvPr/>
        </p:nvGrpSpPr>
        <p:grpSpPr>
          <a:xfrm>
            <a:off x="1644928" y="5354258"/>
            <a:ext cx="6136624" cy="1188585"/>
            <a:chOff x="991042" y="5414488"/>
            <a:chExt cx="6832150" cy="1323300"/>
          </a:xfrm>
        </p:grpSpPr>
        <p:pic>
          <p:nvPicPr>
            <p:cNvPr id="16" name="Imagen 1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2F4BECF3-7D40-4FC6-B253-972E2A1FA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" y="5666992"/>
              <a:ext cx="3545001" cy="82421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1EE54F9-6A54-4B5A-B9EF-90ADA9165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217" y="5544268"/>
              <a:ext cx="2418975" cy="1185297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81465D58-E923-4ACB-A108-44801639399B}"/>
                </a:ext>
              </a:extLst>
            </p:cNvPr>
            <p:cNvCxnSpPr>
              <a:cxnSpLocks/>
            </p:cNvCxnSpPr>
            <p:nvPr/>
          </p:nvCxnSpPr>
          <p:spPr>
            <a:xfrm>
              <a:off x="4936729" y="5414488"/>
              <a:ext cx="0" cy="1323300"/>
            </a:xfrm>
            <a:prstGeom prst="line">
              <a:avLst/>
            </a:prstGeom>
            <a:ln w="19050">
              <a:solidFill>
                <a:srgbClr val="535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F5B5038-301C-400D-B92B-246CF3552D2B}"/>
              </a:ext>
            </a:extLst>
          </p:cNvPr>
          <p:cNvGrpSpPr/>
          <p:nvPr/>
        </p:nvGrpSpPr>
        <p:grpSpPr>
          <a:xfrm>
            <a:off x="2148914" y="1661284"/>
            <a:ext cx="5968389" cy="2494959"/>
            <a:chOff x="2829742" y="2205963"/>
            <a:chExt cx="7526812" cy="3277748"/>
          </a:xfrm>
        </p:grpSpPr>
        <p:sp>
          <p:nvSpPr>
            <p:cNvPr id="20" name="CuadroTexto 3">
              <a:extLst>
                <a:ext uri="{FF2B5EF4-FFF2-40B4-BE49-F238E27FC236}">
                  <a16:creationId xmlns:a16="http://schemas.microsoft.com/office/drawing/2014/main" id="{68D230D7-C69D-40CC-8D37-4D8D6985CB16}"/>
                </a:ext>
              </a:extLst>
            </p:cNvPr>
            <p:cNvSpPr txBox="1"/>
            <p:nvPr/>
          </p:nvSpPr>
          <p:spPr>
            <a:xfrm>
              <a:off x="4235864" y="2205963"/>
              <a:ext cx="6120690" cy="2941580"/>
            </a:xfrm>
            <a:prstGeom prst="rect">
              <a:avLst/>
            </a:prstGeom>
            <a:noFill/>
            <a:ln w="19050" cap="rnd">
              <a:noFill/>
              <a:prstDash val="dash"/>
              <a:round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50000"/>
                </a:lnSpc>
              </a:pPr>
              <a:r>
                <a:rPr lang="es-ES" sz="2400" b="1" dirty="0">
                  <a:solidFill>
                    <a:srgbClr val="535458"/>
                  </a:solidFill>
                  <a:latin typeface="Dosis" pitchFamily="2" charset="0"/>
                  <a:ea typeface="Microsoft YaHei UI Light" panose="020B0502040204020203" pitchFamily="34" charset="-122"/>
                </a:rPr>
                <a:t>sisvitimad@ptvino.com</a:t>
              </a:r>
            </a:p>
            <a:p>
              <a:pPr>
                <a:lnSpc>
                  <a:spcPct val="250000"/>
                </a:lnSpc>
              </a:pPr>
              <a:endParaRPr lang="es-ES" sz="1200" b="1" dirty="0">
                <a:solidFill>
                  <a:srgbClr val="535458"/>
                </a:solidFill>
                <a:latin typeface="Dosis" pitchFamily="2" charset="0"/>
                <a:ea typeface="Microsoft YaHei UI Light" panose="020B0502040204020203" pitchFamily="34" charset="-122"/>
              </a:endParaRPr>
            </a:p>
            <a:p>
              <a:pPr>
                <a:lnSpc>
                  <a:spcPct val="250000"/>
                </a:lnSpc>
              </a:pPr>
              <a:r>
                <a:rPr lang="es-ES" sz="2400" b="1" dirty="0">
                  <a:solidFill>
                    <a:srgbClr val="535458"/>
                  </a:solidFill>
                  <a:latin typeface="Dosis" pitchFamily="2" charset="0"/>
                  <a:ea typeface="Microsoft YaHei UI Light" panose="020B0502040204020203" pitchFamily="34" charset="-122"/>
                </a:rPr>
                <a:t>www.ptvino.com/es/sisvitimad/</a:t>
              </a:r>
            </a:p>
          </p:txBody>
        </p:sp>
        <p:pic>
          <p:nvPicPr>
            <p:cNvPr id="21" name="Gráfico 12" descr="Correo electrónico">
              <a:extLst>
                <a:ext uri="{FF2B5EF4-FFF2-40B4-BE49-F238E27FC236}">
                  <a16:creationId xmlns:a16="http://schemas.microsoft.com/office/drawing/2014/main" id="{8786E30B-6623-40C1-955D-57DD50C4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5522" y="2613957"/>
              <a:ext cx="771588" cy="771589"/>
            </a:xfrm>
            <a:prstGeom prst="rect">
              <a:avLst/>
            </a:prstGeom>
          </p:spPr>
        </p:pic>
        <p:pic>
          <p:nvPicPr>
            <p:cNvPr id="22" name="Gráfico 15" descr="Internet">
              <a:extLst>
                <a:ext uri="{FF2B5EF4-FFF2-40B4-BE49-F238E27FC236}">
                  <a16:creationId xmlns:a16="http://schemas.microsoft.com/office/drawing/2014/main" id="{5E79B6B1-1673-4CB7-8775-4A96CB37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29742" y="4314148"/>
              <a:ext cx="1169561" cy="1169563"/>
            </a:xfrm>
            <a:prstGeom prst="rect">
              <a:avLst/>
            </a:prstGeom>
          </p:spPr>
        </p:pic>
      </p:grpSp>
      <p:sp>
        <p:nvSpPr>
          <p:cNvPr id="11" name="CuadroTexto 1">
            <a:extLst>
              <a:ext uri="{FF2B5EF4-FFF2-40B4-BE49-F238E27FC236}">
                <a16:creationId xmlns:a16="http://schemas.microsoft.com/office/drawing/2014/main" id="{9C47C466-3777-40C3-B010-75811244AED8}"/>
              </a:ext>
            </a:extLst>
          </p:cNvPr>
          <p:cNvSpPr txBox="1"/>
          <p:nvPr/>
        </p:nvSpPr>
        <p:spPr>
          <a:xfrm>
            <a:off x="6584760" y="607282"/>
            <a:ext cx="206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rgbClr val="EB5347"/>
                </a:solidFill>
                <a:latin typeface="Dosis" pitchFamily="2" charset="0"/>
              </a:rPr>
              <a:t>#SISVITIMAD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723C42A-42D1-4290-AE03-B48B3B1810B5}"/>
              </a:ext>
            </a:extLst>
          </p:cNvPr>
          <p:cNvGrpSpPr/>
          <p:nvPr/>
        </p:nvGrpSpPr>
        <p:grpSpPr>
          <a:xfrm>
            <a:off x="256227" y="0"/>
            <a:ext cx="367383" cy="6858000"/>
            <a:chOff x="414669" y="0"/>
            <a:chExt cx="329610" cy="6858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D1C5402-C90B-4AC5-9128-4E5EB58A3A7F}"/>
                </a:ext>
              </a:extLst>
            </p:cNvPr>
            <p:cNvSpPr/>
            <p:nvPr/>
          </p:nvSpPr>
          <p:spPr>
            <a:xfrm>
              <a:off x="414670" y="0"/>
              <a:ext cx="329609" cy="6244389"/>
            </a:xfrm>
            <a:prstGeom prst="rect">
              <a:avLst/>
            </a:prstGeom>
            <a:solidFill>
              <a:srgbClr val="EB5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A62EC8EF-07C3-46A3-A0E8-B211E0CAE55A}"/>
                </a:ext>
              </a:extLst>
            </p:cNvPr>
            <p:cNvSpPr/>
            <p:nvPr/>
          </p:nvSpPr>
          <p:spPr>
            <a:xfrm>
              <a:off x="414669" y="6460958"/>
              <a:ext cx="329609" cy="397042"/>
            </a:xfrm>
            <a:prstGeom prst="rect">
              <a:avLst/>
            </a:prstGeom>
            <a:solidFill>
              <a:srgbClr val="EB5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</p:spTree>
    <p:extLst>
      <p:ext uri="{BB962C8B-B14F-4D97-AF65-F5344CB8AC3E}">
        <p14:creationId xmlns:p14="http://schemas.microsoft.com/office/powerpoint/2010/main" val="272424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3137</TotalTime>
  <Words>282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Microsoft YaHei UI Light</vt:lpstr>
      <vt:lpstr>Arial</vt:lpstr>
      <vt:lpstr>Calibri</vt:lpstr>
      <vt:lpstr>Calibri Light</vt:lpstr>
      <vt:lpstr>Dosis</vt:lpstr>
      <vt:lpstr>Georgia</vt:lpstr>
      <vt:lpstr>Lucida Bright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NARRATIVA CORPORATIVA</dc:title>
  <dc:creator>Victoria Humanes</dc:creator>
  <cp:lastModifiedBy>Info  Web</cp:lastModifiedBy>
  <cp:revision>168</cp:revision>
  <cp:lastPrinted>2015-09-11T06:59:21Z</cp:lastPrinted>
  <dcterms:created xsi:type="dcterms:W3CDTF">2015-09-03T13:45:07Z</dcterms:created>
  <dcterms:modified xsi:type="dcterms:W3CDTF">2021-10-18T10:48:33Z</dcterms:modified>
</cp:coreProperties>
</file>