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64" r:id="rId4"/>
    <p:sldId id="263" r:id="rId5"/>
    <p:sldId id="261" r:id="rId6"/>
    <p:sldId id="262" r:id="rId7"/>
    <p:sldId id="260" r:id="rId8"/>
    <p:sldId id="269" r:id="rId9"/>
    <p:sldId id="259" r:id="rId10"/>
    <p:sldId id="267" r:id="rId11"/>
    <p:sldId id="268" r:id="rId12"/>
    <p:sldId id="258" r:id="rId13"/>
    <p:sldId id="266" r:id="rId14"/>
    <p:sldId id="265" r:id="rId15"/>
    <p:sldId id="270" r:id="rId16"/>
    <p:sldId id="274" r:id="rId17"/>
    <p:sldId id="275" r:id="rId18"/>
    <p:sldId id="271" r:id="rId19"/>
    <p:sldId id="272" r:id="rId20"/>
    <p:sldId id="27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9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B29B2-0AC5-459A-BF7A-20B0EA1A33A3}" type="doc">
      <dgm:prSet loTypeId="urn:microsoft.com/office/officeart/2005/8/layout/pyramid1" loCatId="pyramid" qsTypeId="urn:microsoft.com/office/officeart/2005/8/quickstyle/simple1" qsCatId="simple" csTypeId="urn:microsoft.com/office/officeart/2005/8/colors/accent1_1" csCatId="accent1" phldr="1"/>
      <dgm:spPr/>
    </dgm:pt>
    <dgm:pt modelId="{A322419D-2B33-4A4F-81D9-10779F91796A}">
      <dgm:prSet phldrT="[Texto]" custT="1"/>
      <dgm:spPr/>
      <dgm:t>
        <a:bodyPr/>
        <a:lstStyle/>
        <a:p>
          <a:endParaRPr lang="es-ES" sz="3200" dirty="0" smtClean="0"/>
        </a:p>
        <a:p>
          <a:endParaRPr lang="es-ES" sz="3200" dirty="0" smtClean="0"/>
        </a:p>
        <a:p>
          <a:r>
            <a:rPr lang="es-ES" sz="2800" dirty="0" smtClean="0">
              <a:solidFill>
                <a:srgbClr val="CC00FF"/>
              </a:solidFill>
            </a:rPr>
            <a:t>ESTRATEGIA</a:t>
          </a:r>
          <a:r>
            <a:rPr lang="es-ES" sz="4000" dirty="0" smtClean="0">
              <a:solidFill>
                <a:srgbClr val="CC00FF"/>
              </a:solidFill>
            </a:rPr>
            <a:t> </a:t>
          </a:r>
          <a:endParaRPr lang="es-ES" sz="4000" dirty="0">
            <a:solidFill>
              <a:srgbClr val="CC00FF"/>
            </a:solidFill>
          </a:endParaRPr>
        </a:p>
      </dgm:t>
    </dgm:pt>
    <dgm:pt modelId="{FB7FF7F8-915B-4958-BB3E-A3C79BF63711}" type="parTrans" cxnId="{D910CC60-ED68-43D1-BCBA-A54B8E2BFC64}">
      <dgm:prSet/>
      <dgm:spPr/>
      <dgm:t>
        <a:bodyPr/>
        <a:lstStyle/>
        <a:p>
          <a:endParaRPr lang="es-ES"/>
        </a:p>
      </dgm:t>
    </dgm:pt>
    <dgm:pt modelId="{E48A6016-F72A-4271-A472-BB44D90C2EDA}" type="sibTrans" cxnId="{D910CC60-ED68-43D1-BCBA-A54B8E2BFC64}">
      <dgm:prSet/>
      <dgm:spPr/>
      <dgm:t>
        <a:bodyPr/>
        <a:lstStyle/>
        <a:p>
          <a:endParaRPr lang="es-ES"/>
        </a:p>
      </dgm:t>
    </dgm:pt>
    <dgm:pt modelId="{146C44A0-59FB-4615-B6B5-C841E76A07C3}">
      <dgm:prSet phldrT="[Texto]" custT="1"/>
      <dgm:spPr/>
      <dgm:t>
        <a:bodyPr/>
        <a:lstStyle/>
        <a:p>
          <a:r>
            <a:rPr lang="es-ES" sz="2800" dirty="0" smtClean="0">
              <a:solidFill>
                <a:srgbClr val="CC00FF"/>
              </a:solidFill>
            </a:rPr>
            <a:t>OBJETIVOS Y RECURSOS</a:t>
          </a:r>
          <a:endParaRPr lang="es-ES" sz="2800" dirty="0">
            <a:solidFill>
              <a:srgbClr val="CC00FF"/>
            </a:solidFill>
          </a:endParaRPr>
        </a:p>
      </dgm:t>
    </dgm:pt>
    <dgm:pt modelId="{0E69C0E6-7223-4526-A555-9182FE20CE10}" type="parTrans" cxnId="{F772ADF2-8BF7-41E7-9BDE-185AFEEF396F}">
      <dgm:prSet/>
      <dgm:spPr/>
      <dgm:t>
        <a:bodyPr/>
        <a:lstStyle/>
        <a:p>
          <a:endParaRPr lang="es-ES"/>
        </a:p>
      </dgm:t>
    </dgm:pt>
    <dgm:pt modelId="{86957839-8E2A-4724-B393-659FBA60EBBB}" type="sibTrans" cxnId="{F772ADF2-8BF7-41E7-9BDE-185AFEEF396F}">
      <dgm:prSet/>
      <dgm:spPr/>
      <dgm:t>
        <a:bodyPr/>
        <a:lstStyle/>
        <a:p>
          <a:endParaRPr lang="es-ES"/>
        </a:p>
      </dgm:t>
    </dgm:pt>
    <dgm:pt modelId="{F8C2D329-DDA0-44C8-B5FD-7671B31C030B}">
      <dgm:prSet phldrT="[Texto]" custT="1"/>
      <dgm:spPr/>
      <dgm:t>
        <a:bodyPr/>
        <a:lstStyle/>
        <a:p>
          <a:r>
            <a:rPr lang="es-ES" sz="2800" dirty="0" smtClean="0">
              <a:solidFill>
                <a:srgbClr val="CC00FF"/>
              </a:solidFill>
            </a:rPr>
            <a:t>E-COMMERCE, PUBLICIDAD, CLUB VINO, WEB, CRM, FOROS,WINE BAR…</a:t>
          </a:r>
          <a:endParaRPr lang="es-ES" sz="2800" dirty="0">
            <a:solidFill>
              <a:srgbClr val="CC00FF"/>
            </a:solidFill>
          </a:endParaRPr>
        </a:p>
      </dgm:t>
    </dgm:pt>
    <dgm:pt modelId="{8A536228-97D4-42B7-9CC8-0D7CD9576244}" type="parTrans" cxnId="{32FFD592-4EE5-474D-B2D2-C23083D0AD3A}">
      <dgm:prSet/>
      <dgm:spPr/>
      <dgm:t>
        <a:bodyPr/>
        <a:lstStyle/>
        <a:p>
          <a:endParaRPr lang="es-ES"/>
        </a:p>
      </dgm:t>
    </dgm:pt>
    <dgm:pt modelId="{54B4497C-78BE-4FFA-BDA7-516FE565C0AC}" type="sibTrans" cxnId="{32FFD592-4EE5-474D-B2D2-C23083D0AD3A}">
      <dgm:prSet/>
      <dgm:spPr/>
      <dgm:t>
        <a:bodyPr/>
        <a:lstStyle/>
        <a:p>
          <a:endParaRPr lang="es-ES"/>
        </a:p>
      </dgm:t>
    </dgm:pt>
    <dgm:pt modelId="{37F5643B-1F84-49BE-9214-272807AF8AEE}" type="pres">
      <dgm:prSet presAssocID="{020B29B2-0AC5-459A-BF7A-20B0EA1A33A3}" presName="Name0" presStyleCnt="0">
        <dgm:presLayoutVars>
          <dgm:dir/>
          <dgm:animLvl val="lvl"/>
          <dgm:resizeHandles val="exact"/>
        </dgm:presLayoutVars>
      </dgm:prSet>
      <dgm:spPr/>
    </dgm:pt>
    <dgm:pt modelId="{0C84148D-A7D7-4BC7-BA9C-B29E04BE8A1A}" type="pres">
      <dgm:prSet presAssocID="{A322419D-2B33-4A4F-81D9-10779F91796A}" presName="Name8" presStyleCnt="0"/>
      <dgm:spPr/>
    </dgm:pt>
    <dgm:pt modelId="{C5B307B2-31F1-4F1E-A892-F5F2E363D845}" type="pres">
      <dgm:prSet presAssocID="{A322419D-2B33-4A4F-81D9-10779F91796A}" presName="level" presStyleLbl="node1" presStyleIdx="0" presStyleCnt="3" custLinFactNeighborX="-287" custLinFactNeighborY="-1033">
        <dgm:presLayoutVars>
          <dgm:chMax val="1"/>
          <dgm:bulletEnabled val="1"/>
        </dgm:presLayoutVars>
      </dgm:prSet>
      <dgm:spPr/>
      <dgm:t>
        <a:bodyPr/>
        <a:lstStyle/>
        <a:p>
          <a:endParaRPr lang="es-ES"/>
        </a:p>
      </dgm:t>
    </dgm:pt>
    <dgm:pt modelId="{0226761F-9724-4989-81B8-8D779AB52B95}" type="pres">
      <dgm:prSet presAssocID="{A322419D-2B33-4A4F-81D9-10779F91796A}" presName="levelTx" presStyleLbl="revTx" presStyleIdx="0" presStyleCnt="0">
        <dgm:presLayoutVars>
          <dgm:chMax val="1"/>
          <dgm:bulletEnabled val="1"/>
        </dgm:presLayoutVars>
      </dgm:prSet>
      <dgm:spPr/>
      <dgm:t>
        <a:bodyPr/>
        <a:lstStyle/>
        <a:p>
          <a:endParaRPr lang="es-ES"/>
        </a:p>
      </dgm:t>
    </dgm:pt>
    <dgm:pt modelId="{B1537C63-DED2-4041-90C6-87D6A780D71D}" type="pres">
      <dgm:prSet presAssocID="{146C44A0-59FB-4615-B6B5-C841E76A07C3}" presName="Name8" presStyleCnt="0"/>
      <dgm:spPr/>
    </dgm:pt>
    <dgm:pt modelId="{37B349F3-5E08-4713-A4F9-833AD5B4DD59}" type="pres">
      <dgm:prSet presAssocID="{146C44A0-59FB-4615-B6B5-C841E76A07C3}" presName="level" presStyleLbl="node1" presStyleIdx="1" presStyleCnt="3" custLinFactNeighborX="0" custLinFactNeighborY="-1033">
        <dgm:presLayoutVars>
          <dgm:chMax val="1"/>
          <dgm:bulletEnabled val="1"/>
        </dgm:presLayoutVars>
      </dgm:prSet>
      <dgm:spPr/>
      <dgm:t>
        <a:bodyPr/>
        <a:lstStyle/>
        <a:p>
          <a:endParaRPr lang="es-ES"/>
        </a:p>
      </dgm:t>
    </dgm:pt>
    <dgm:pt modelId="{9FA7FE0B-131C-4D9C-8780-A721A309B7B4}" type="pres">
      <dgm:prSet presAssocID="{146C44A0-59FB-4615-B6B5-C841E76A07C3}" presName="levelTx" presStyleLbl="revTx" presStyleIdx="0" presStyleCnt="0">
        <dgm:presLayoutVars>
          <dgm:chMax val="1"/>
          <dgm:bulletEnabled val="1"/>
        </dgm:presLayoutVars>
      </dgm:prSet>
      <dgm:spPr/>
      <dgm:t>
        <a:bodyPr/>
        <a:lstStyle/>
        <a:p>
          <a:endParaRPr lang="es-ES"/>
        </a:p>
      </dgm:t>
    </dgm:pt>
    <dgm:pt modelId="{83FD4902-E285-44AE-86CD-E180BD51334F}" type="pres">
      <dgm:prSet presAssocID="{F8C2D329-DDA0-44C8-B5FD-7671B31C030B}" presName="Name8" presStyleCnt="0"/>
      <dgm:spPr/>
    </dgm:pt>
    <dgm:pt modelId="{DB3A2442-0123-4331-AC55-6FA8807F6AE8}" type="pres">
      <dgm:prSet presAssocID="{F8C2D329-DDA0-44C8-B5FD-7671B31C030B}" presName="level" presStyleLbl="node1" presStyleIdx="2" presStyleCnt="3">
        <dgm:presLayoutVars>
          <dgm:chMax val="1"/>
          <dgm:bulletEnabled val="1"/>
        </dgm:presLayoutVars>
      </dgm:prSet>
      <dgm:spPr/>
      <dgm:t>
        <a:bodyPr/>
        <a:lstStyle/>
        <a:p>
          <a:endParaRPr lang="es-ES"/>
        </a:p>
      </dgm:t>
    </dgm:pt>
    <dgm:pt modelId="{EF4804A5-C397-4D32-8038-A938D764FC71}" type="pres">
      <dgm:prSet presAssocID="{F8C2D329-DDA0-44C8-B5FD-7671B31C030B}" presName="levelTx" presStyleLbl="revTx" presStyleIdx="0" presStyleCnt="0">
        <dgm:presLayoutVars>
          <dgm:chMax val="1"/>
          <dgm:bulletEnabled val="1"/>
        </dgm:presLayoutVars>
      </dgm:prSet>
      <dgm:spPr/>
      <dgm:t>
        <a:bodyPr/>
        <a:lstStyle/>
        <a:p>
          <a:endParaRPr lang="es-ES"/>
        </a:p>
      </dgm:t>
    </dgm:pt>
  </dgm:ptLst>
  <dgm:cxnLst>
    <dgm:cxn modelId="{D28DBBA7-2442-453A-832E-A28EB591765D}" type="presOf" srcId="{146C44A0-59FB-4615-B6B5-C841E76A07C3}" destId="{9FA7FE0B-131C-4D9C-8780-A721A309B7B4}" srcOrd="1" destOrd="0" presId="urn:microsoft.com/office/officeart/2005/8/layout/pyramid1"/>
    <dgm:cxn modelId="{DF3DB90F-7C66-4A2B-AA8C-CE4779013D63}" type="presOf" srcId="{020B29B2-0AC5-459A-BF7A-20B0EA1A33A3}" destId="{37F5643B-1F84-49BE-9214-272807AF8AEE}" srcOrd="0" destOrd="0" presId="urn:microsoft.com/office/officeart/2005/8/layout/pyramid1"/>
    <dgm:cxn modelId="{32FFD592-4EE5-474D-B2D2-C23083D0AD3A}" srcId="{020B29B2-0AC5-459A-BF7A-20B0EA1A33A3}" destId="{F8C2D329-DDA0-44C8-B5FD-7671B31C030B}" srcOrd="2" destOrd="0" parTransId="{8A536228-97D4-42B7-9CC8-0D7CD9576244}" sibTransId="{54B4497C-78BE-4FFA-BDA7-516FE565C0AC}"/>
    <dgm:cxn modelId="{F772ADF2-8BF7-41E7-9BDE-185AFEEF396F}" srcId="{020B29B2-0AC5-459A-BF7A-20B0EA1A33A3}" destId="{146C44A0-59FB-4615-B6B5-C841E76A07C3}" srcOrd="1" destOrd="0" parTransId="{0E69C0E6-7223-4526-A555-9182FE20CE10}" sibTransId="{86957839-8E2A-4724-B393-659FBA60EBBB}"/>
    <dgm:cxn modelId="{F7AF3815-013E-4D9B-A20B-03FD7DED83C6}" type="presOf" srcId="{F8C2D329-DDA0-44C8-B5FD-7671B31C030B}" destId="{DB3A2442-0123-4331-AC55-6FA8807F6AE8}" srcOrd="0" destOrd="0" presId="urn:microsoft.com/office/officeart/2005/8/layout/pyramid1"/>
    <dgm:cxn modelId="{9981170D-013C-4AD5-B1C0-5EEDCE41A6A7}" type="presOf" srcId="{146C44A0-59FB-4615-B6B5-C841E76A07C3}" destId="{37B349F3-5E08-4713-A4F9-833AD5B4DD59}" srcOrd="0" destOrd="0" presId="urn:microsoft.com/office/officeart/2005/8/layout/pyramid1"/>
    <dgm:cxn modelId="{2B89D6B0-3CA7-405D-AD61-5A7B522D93B4}" type="presOf" srcId="{A322419D-2B33-4A4F-81D9-10779F91796A}" destId="{C5B307B2-31F1-4F1E-A892-F5F2E363D845}" srcOrd="0" destOrd="0" presId="urn:microsoft.com/office/officeart/2005/8/layout/pyramid1"/>
    <dgm:cxn modelId="{11412A2A-E9F6-4B9C-BEC8-6D14992FEC55}" type="presOf" srcId="{F8C2D329-DDA0-44C8-B5FD-7671B31C030B}" destId="{EF4804A5-C397-4D32-8038-A938D764FC71}" srcOrd="1" destOrd="0" presId="urn:microsoft.com/office/officeart/2005/8/layout/pyramid1"/>
    <dgm:cxn modelId="{26A379F3-9E5D-4582-8816-39C8DA90CB21}" type="presOf" srcId="{A322419D-2B33-4A4F-81D9-10779F91796A}" destId="{0226761F-9724-4989-81B8-8D779AB52B95}" srcOrd="1" destOrd="0" presId="urn:microsoft.com/office/officeart/2005/8/layout/pyramid1"/>
    <dgm:cxn modelId="{D910CC60-ED68-43D1-BCBA-A54B8E2BFC64}" srcId="{020B29B2-0AC5-459A-BF7A-20B0EA1A33A3}" destId="{A322419D-2B33-4A4F-81D9-10779F91796A}" srcOrd="0" destOrd="0" parTransId="{FB7FF7F8-915B-4958-BB3E-A3C79BF63711}" sibTransId="{E48A6016-F72A-4271-A472-BB44D90C2EDA}"/>
    <dgm:cxn modelId="{59BBA322-8330-4C1F-A661-309EC5365BA2}" type="presParOf" srcId="{37F5643B-1F84-49BE-9214-272807AF8AEE}" destId="{0C84148D-A7D7-4BC7-BA9C-B29E04BE8A1A}" srcOrd="0" destOrd="0" presId="urn:microsoft.com/office/officeart/2005/8/layout/pyramid1"/>
    <dgm:cxn modelId="{90095F79-1243-4D90-825D-699E2EB0E18D}" type="presParOf" srcId="{0C84148D-A7D7-4BC7-BA9C-B29E04BE8A1A}" destId="{C5B307B2-31F1-4F1E-A892-F5F2E363D845}" srcOrd="0" destOrd="0" presId="urn:microsoft.com/office/officeart/2005/8/layout/pyramid1"/>
    <dgm:cxn modelId="{14A75E5C-63DD-4E9F-ADE0-5A3C182A4AAE}" type="presParOf" srcId="{0C84148D-A7D7-4BC7-BA9C-B29E04BE8A1A}" destId="{0226761F-9724-4989-81B8-8D779AB52B95}" srcOrd="1" destOrd="0" presId="urn:microsoft.com/office/officeart/2005/8/layout/pyramid1"/>
    <dgm:cxn modelId="{09C24123-5275-499D-B433-B0BFE4EA3A24}" type="presParOf" srcId="{37F5643B-1F84-49BE-9214-272807AF8AEE}" destId="{B1537C63-DED2-4041-90C6-87D6A780D71D}" srcOrd="1" destOrd="0" presId="urn:microsoft.com/office/officeart/2005/8/layout/pyramid1"/>
    <dgm:cxn modelId="{1CD7950A-D8DD-439C-8732-D21289D1EDF9}" type="presParOf" srcId="{B1537C63-DED2-4041-90C6-87D6A780D71D}" destId="{37B349F3-5E08-4713-A4F9-833AD5B4DD59}" srcOrd="0" destOrd="0" presId="urn:microsoft.com/office/officeart/2005/8/layout/pyramid1"/>
    <dgm:cxn modelId="{37D8C879-1CF5-440B-9D96-015BE7D0ECAD}" type="presParOf" srcId="{B1537C63-DED2-4041-90C6-87D6A780D71D}" destId="{9FA7FE0B-131C-4D9C-8780-A721A309B7B4}" srcOrd="1" destOrd="0" presId="urn:microsoft.com/office/officeart/2005/8/layout/pyramid1"/>
    <dgm:cxn modelId="{0C62C2D6-BE00-474F-B290-17297F272A7F}" type="presParOf" srcId="{37F5643B-1F84-49BE-9214-272807AF8AEE}" destId="{83FD4902-E285-44AE-86CD-E180BD51334F}" srcOrd="2" destOrd="0" presId="urn:microsoft.com/office/officeart/2005/8/layout/pyramid1"/>
    <dgm:cxn modelId="{1E99A1FD-469E-4795-A9A0-B4C4EDFA944B}" type="presParOf" srcId="{83FD4902-E285-44AE-86CD-E180BD51334F}" destId="{DB3A2442-0123-4331-AC55-6FA8807F6AE8}" srcOrd="0" destOrd="0" presId="urn:microsoft.com/office/officeart/2005/8/layout/pyramid1"/>
    <dgm:cxn modelId="{71D4A83C-A2C4-4493-8EB2-C2790BF9FCC0}" type="presParOf" srcId="{83FD4902-E285-44AE-86CD-E180BD51334F}" destId="{EF4804A5-C397-4D32-8038-A938D764FC71}" srcOrd="1" destOrd="0" presId="urn:microsoft.com/office/officeart/2005/8/layout/pyramid1"/>
  </dgm:cxnLst>
  <dgm:bg>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lin ang="13500000" scaled="1"/>
      <a:tileRect/>
    </a:grad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307B2-31F1-4F1E-A892-F5F2E363D845}">
      <dsp:nvSpPr>
        <dsp:cNvPr id="0" name=""/>
        <dsp:cNvSpPr/>
      </dsp:nvSpPr>
      <dsp:spPr>
        <a:xfrm>
          <a:off x="2198805" y="0"/>
          <a:ext cx="2205134" cy="1639077"/>
        </a:xfrm>
        <a:prstGeom prst="trapezoid">
          <a:avLst>
            <a:gd name="adj" fmla="val 6726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dirty="0" smtClean="0"/>
        </a:p>
        <a:p>
          <a:pPr lvl="0" algn="ctr" defTabSz="1422400">
            <a:lnSpc>
              <a:spcPct val="90000"/>
            </a:lnSpc>
            <a:spcBef>
              <a:spcPct val="0"/>
            </a:spcBef>
            <a:spcAft>
              <a:spcPct val="35000"/>
            </a:spcAft>
          </a:pPr>
          <a:endParaRPr lang="es-ES" sz="3200" kern="1200" dirty="0" smtClean="0"/>
        </a:p>
        <a:p>
          <a:pPr lvl="0" algn="ctr" defTabSz="1422400">
            <a:lnSpc>
              <a:spcPct val="90000"/>
            </a:lnSpc>
            <a:spcBef>
              <a:spcPct val="0"/>
            </a:spcBef>
            <a:spcAft>
              <a:spcPct val="35000"/>
            </a:spcAft>
          </a:pPr>
          <a:r>
            <a:rPr lang="es-ES" sz="2800" kern="1200" dirty="0" smtClean="0">
              <a:solidFill>
                <a:srgbClr val="CC00FF"/>
              </a:solidFill>
            </a:rPr>
            <a:t>ESTRATEGIA</a:t>
          </a:r>
          <a:r>
            <a:rPr lang="es-ES" sz="4000" kern="1200" dirty="0" smtClean="0">
              <a:solidFill>
                <a:srgbClr val="CC00FF"/>
              </a:solidFill>
            </a:rPr>
            <a:t> </a:t>
          </a:r>
          <a:endParaRPr lang="es-ES" sz="4000" kern="1200" dirty="0">
            <a:solidFill>
              <a:srgbClr val="CC00FF"/>
            </a:solidFill>
          </a:endParaRPr>
        </a:p>
      </dsp:txBody>
      <dsp:txXfrm>
        <a:off x="2198805" y="0"/>
        <a:ext cx="2205134" cy="1639077"/>
      </dsp:txXfrm>
    </dsp:sp>
    <dsp:sp modelId="{37B349F3-5E08-4713-A4F9-833AD5B4DD59}">
      <dsp:nvSpPr>
        <dsp:cNvPr id="0" name=""/>
        <dsp:cNvSpPr/>
      </dsp:nvSpPr>
      <dsp:spPr>
        <a:xfrm>
          <a:off x="1102567" y="1622145"/>
          <a:ext cx="4410269" cy="1639077"/>
        </a:xfrm>
        <a:prstGeom prst="trapezoid">
          <a:avLst>
            <a:gd name="adj" fmla="val 6726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solidFill>
                <a:srgbClr val="CC00FF"/>
              </a:solidFill>
            </a:rPr>
            <a:t>OBJETIVOS Y RECURSOS</a:t>
          </a:r>
          <a:endParaRPr lang="es-ES" sz="2800" kern="1200" dirty="0">
            <a:solidFill>
              <a:srgbClr val="CC00FF"/>
            </a:solidFill>
          </a:endParaRPr>
        </a:p>
      </dsp:txBody>
      <dsp:txXfrm>
        <a:off x="1874364" y="1622145"/>
        <a:ext cx="2866675" cy="1639077"/>
      </dsp:txXfrm>
    </dsp:sp>
    <dsp:sp modelId="{DB3A2442-0123-4331-AC55-6FA8807F6AE8}">
      <dsp:nvSpPr>
        <dsp:cNvPr id="0" name=""/>
        <dsp:cNvSpPr/>
      </dsp:nvSpPr>
      <dsp:spPr>
        <a:xfrm>
          <a:off x="0" y="3278154"/>
          <a:ext cx="6615404" cy="1639077"/>
        </a:xfrm>
        <a:prstGeom prst="trapezoid">
          <a:avLst>
            <a:gd name="adj" fmla="val 6726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solidFill>
                <a:srgbClr val="CC00FF"/>
              </a:solidFill>
            </a:rPr>
            <a:t>E-COMMERCE, PUBLICIDAD, CLUB VINO, WEB, CRM, FOROS,WINE BAR…</a:t>
          </a:r>
          <a:endParaRPr lang="es-ES" sz="2800" kern="1200" dirty="0">
            <a:solidFill>
              <a:srgbClr val="CC00FF"/>
            </a:solidFill>
          </a:endParaRPr>
        </a:p>
      </dsp:txBody>
      <dsp:txXfrm>
        <a:off x="1157695" y="3278154"/>
        <a:ext cx="4300012" cy="16390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7A9DA-B3E5-4E69-A25F-1BBBE97E663F}" type="datetimeFigureOut">
              <a:rPr lang="es-ES" smtClean="0"/>
              <a:t>19/10/2021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62121-21D2-4AFD-97E1-5250CEA8974D}" type="slidenum">
              <a:rPr lang="es-ES" smtClean="0"/>
              <a:t>‹Nº›</a:t>
            </a:fld>
            <a:endParaRPr lang="es-ES"/>
          </a:p>
        </p:txBody>
      </p:sp>
    </p:spTree>
    <p:extLst>
      <p:ext uri="{BB962C8B-B14F-4D97-AF65-F5344CB8AC3E}">
        <p14:creationId xmlns:p14="http://schemas.microsoft.com/office/powerpoint/2010/main" val="282982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091AA73-4E05-477C-8125-C6E38F352F95}" type="datetime1">
              <a:rPr lang="es-ES" smtClean="0"/>
              <a:t>19/10/2021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121641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462EEF-26E8-423F-B5AF-62C8AF752F32}" type="datetime1">
              <a:rPr lang="es-ES" smtClean="0"/>
              <a:t>19/10/2021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100000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A511B9-87A1-4E4B-A4FF-3B05BDFDD066}" type="datetime1">
              <a:rPr lang="es-ES" smtClean="0"/>
              <a:t>19/10/2021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84020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02C3EE-FE1B-42A3-834E-7E1B45C99947}" type="datetime1">
              <a:rPr lang="es-ES" smtClean="0"/>
              <a:t>19/10/2021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386047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42606A4-E260-4F90-95B9-5CF0DEC3F584}" type="datetime1">
              <a:rPr lang="es-ES" smtClean="0"/>
              <a:t>19/10/2021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327353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D6BDEBD-10B7-4A1B-AB43-A266D3C05104}" type="datetime1">
              <a:rPr lang="es-ES" smtClean="0"/>
              <a:t>19/10/2021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17195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E3C2417-12A1-4B15-ADDA-CF05A5E96E37}" type="datetime1">
              <a:rPr lang="es-ES" smtClean="0"/>
              <a:t>19/10/2021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243197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D6E9996-BFB5-4A4D-947F-532B50F75838}" type="datetime1">
              <a:rPr lang="es-ES" smtClean="0"/>
              <a:t>19/10/2021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186677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D4455-D2E6-4DD8-BD86-F5E1E8D751D8}" type="datetime1">
              <a:rPr lang="es-ES" smtClean="0"/>
              <a:t>19/10/2021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424044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39C649-2E05-4D14-9A9D-88D2581137CB}" type="datetime1">
              <a:rPr lang="es-ES" smtClean="0"/>
              <a:t>19/10/2021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300069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AFC2079-5734-41CF-8D06-2FC2B4E6F4A3}" type="datetime1">
              <a:rPr lang="es-ES" smtClean="0"/>
              <a:t>19/10/2021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084776-2B57-4D71-A117-9A8860A5EFEC}" type="slidenum">
              <a:rPr lang="es-ES" smtClean="0"/>
              <a:t>‹Nº›</a:t>
            </a:fld>
            <a:endParaRPr lang="es-ES"/>
          </a:p>
        </p:txBody>
      </p:sp>
    </p:spTree>
    <p:extLst>
      <p:ext uri="{BB962C8B-B14F-4D97-AF65-F5344CB8AC3E}">
        <p14:creationId xmlns:p14="http://schemas.microsoft.com/office/powerpoint/2010/main" val="128144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291D7-A4B9-43C1-8A2E-74999A08AA76}" type="datetime1">
              <a:rPr lang="es-ES" smtClean="0"/>
              <a:t>19/10/2021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84776-2B57-4D71-A117-9A8860A5EFEC}" type="slidenum">
              <a:rPr lang="es-ES" smtClean="0"/>
              <a:t>‹Nº›</a:t>
            </a:fld>
            <a:endParaRPr lang="es-ES"/>
          </a:p>
        </p:txBody>
      </p:sp>
    </p:spTree>
    <p:extLst>
      <p:ext uri="{BB962C8B-B14F-4D97-AF65-F5344CB8AC3E}">
        <p14:creationId xmlns:p14="http://schemas.microsoft.com/office/powerpoint/2010/main" val="1509184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0573" y="2119890"/>
            <a:ext cx="11296997" cy="2387600"/>
          </a:xfrm>
        </p:spPr>
        <p:txBody>
          <a:bodyPr>
            <a:normAutofit/>
          </a:bodyPr>
          <a:lstStyle/>
          <a:p>
            <a:r>
              <a:rPr lang="es-ES" dirty="0" smtClean="0">
                <a:solidFill>
                  <a:srgbClr val="CC00FF"/>
                </a:solidFill>
              </a:rPr>
              <a:t>El qué y el por qué de las RRSS</a:t>
            </a:r>
            <a:br>
              <a:rPr lang="es-ES" dirty="0" smtClean="0">
                <a:solidFill>
                  <a:srgbClr val="CC00FF"/>
                </a:solidFill>
              </a:rPr>
            </a:br>
            <a:endParaRPr lang="es-ES" dirty="0">
              <a:solidFill>
                <a:srgbClr val="CC00FF"/>
              </a:solidFill>
            </a:endParaRPr>
          </a:p>
        </p:txBody>
      </p:sp>
      <p:sp>
        <p:nvSpPr>
          <p:cNvPr id="3" name="Subtítulo 2"/>
          <p:cNvSpPr>
            <a:spLocks noGrp="1"/>
          </p:cNvSpPr>
          <p:nvPr>
            <p:ph type="subTitle" idx="1"/>
          </p:nvPr>
        </p:nvSpPr>
        <p:spPr>
          <a:xfrm>
            <a:off x="-429491" y="5146041"/>
            <a:ext cx="9144000" cy="1655762"/>
          </a:xfrm>
        </p:spPr>
        <p:txBody>
          <a:bodyPr/>
          <a:lstStyle/>
          <a:p>
            <a:r>
              <a:rPr lang="es-ES" dirty="0" smtClean="0"/>
              <a:t>NATALIA OLARTE</a:t>
            </a:r>
          </a:p>
          <a:p>
            <a:r>
              <a:rPr lang="es-ES" dirty="0" smtClean="0"/>
              <a:t>Manager IDi </a:t>
            </a:r>
            <a:r>
              <a:rPr lang="es-ES" smtClean="0"/>
              <a:t>Bodegas Riojanas</a:t>
            </a:r>
            <a:endParaRPr lang="es-ES" dirty="0" smtClean="0"/>
          </a:p>
          <a:p>
            <a:endParaRPr lang="es-ES" dirty="0"/>
          </a:p>
        </p:txBody>
      </p:sp>
      <p:pic>
        <p:nvPicPr>
          <p:cNvPr id="4" name="Imagen 3"/>
          <p:cNvPicPr>
            <a:picLocks noChangeAspect="1"/>
          </p:cNvPicPr>
          <p:nvPr/>
        </p:nvPicPr>
        <p:blipFill rotWithShape="1">
          <a:blip r:embed="rId2"/>
          <a:srcRect t="33674" r="107" b="30177"/>
          <a:stretch/>
        </p:blipFill>
        <p:spPr>
          <a:xfrm>
            <a:off x="9229217" y="5636029"/>
            <a:ext cx="2657983" cy="482138"/>
          </a:xfrm>
          <a:prstGeom prst="rect">
            <a:avLst/>
          </a:prstGeom>
        </p:spPr>
      </p:pic>
    </p:spTree>
    <p:extLst>
      <p:ext uri="{BB962C8B-B14F-4D97-AF65-F5344CB8AC3E}">
        <p14:creationId xmlns:p14="http://schemas.microsoft.com/office/powerpoint/2010/main" val="129506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6750" y="209761"/>
            <a:ext cx="11534632" cy="6322100"/>
          </a:xfrm>
          <a:prstGeom prst="rect">
            <a:avLst/>
          </a:prstGeom>
        </p:spPr>
      </p:pic>
      <p:pic>
        <p:nvPicPr>
          <p:cNvPr id="5" name="Imagen 4"/>
          <p:cNvPicPr>
            <a:picLocks noChangeAspect="1"/>
          </p:cNvPicPr>
          <p:nvPr/>
        </p:nvPicPr>
        <p:blipFill rotWithShape="1">
          <a:blip r:embed="rId3"/>
          <a:srcRect l="3896" t="26844" r="4156" b="17831"/>
          <a:stretch/>
        </p:blipFill>
        <p:spPr>
          <a:xfrm>
            <a:off x="7523018" y="4971011"/>
            <a:ext cx="1961804" cy="1180407"/>
          </a:xfrm>
          <a:prstGeom prst="rect">
            <a:avLst/>
          </a:prstGeom>
        </p:spPr>
      </p:pic>
    </p:spTree>
    <p:extLst>
      <p:ext uri="{BB962C8B-B14F-4D97-AF65-F5344CB8AC3E}">
        <p14:creationId xmlns:p14="http://schemas.microsoft.com/office/powerpoint/2010/main" val="448827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0862" y="409693"/>
            <a:ext cx="6014788" cy="707886"/>
          </a:xfrm>
          <a:prstGeom prst="rect">
            <a:avLst/>
          </a:prstGeom>
        </p:spPr>
        <p:txBody>
          <a:bodyPr wrap="none">
            <a:spAutoFit/>
          </a:bodyPr>
          <a:lstStyle/>
          <a:p>
            <a:r>
              <a:rPr lang="es-ES" sz="4000" dirty="0">
                <a:solidFill>
                  <a:schemeClr val="tx1">
                    <a:lumMod val="95000"/>
                    <a:lumOff val="5000"/>
                  </a:schemeClr>
                </a:solidFill>
                <a:latin typeface="Bahnschrift SemiLight SemiConde" panose="020B0502040204020203" pitchFamily="34" charset="0"/>
              </a:rPr>
              <a:t>RRSS Social Shopping/NICHO</a:t>
            </a:r>
            <a:endParaRPr lang="es-ES" sz="4000" dirty="0"/>
          </a:p>
        </p:txBody>
      </p:sp>
      <p:pic>
        <p:nvPicPr>
          <p:cNvPr id="3" name="Imagen 2"/>
          <p:cNvPicPr>
            <a:picLocks noChangeAspect="1"/>
          </p:cNvPicPr>
          <p:nvPr/>
        </p:nvPicPr>
        <p:blipFill>
          <a:blip r:embed="rId2"/>
          <a:stretch>
            <a:fillRect/>
          </a:stretch>
        </p:blipFill>
        <p:spPr>
          <a:xfrm>
            <a:off x="210922" y="1511305"/>
            <a:ext cx="11504149" cy="5182049"/>
          </a:xfrm>
          <a:prstGeom prst="rect">
            <a:avLst/>
          </a:prstGeom>
        </p:spPr>
      </p:pic>
      <p:pic>
        <p:nvPicPr>
          <p:cNvPr id="6" name="Imagen 5"/>
          <p:cNvPicPr>
            <a:picLocks noChangeAspect="1"/>
          </p:cNvPicPr>
          <p:nvPr/>
        </p:nvPicPr>
        <p:blipFill>
          <a:blip r:embed="rId3"/>
          <a:stretch>
            <a:fillRect/>
          </a:stretch>
        </p:blipFill>
        <p:spPr>
          <a:xfrm>
            <a:off x="8436724" y="5093154"/>
            <a:ext cx="3583479" cy="1600200"/>
          </a:xfrm>
          <a:prstGeom prst="rect">
            <a:avLst/>
          </a:prstGeom>
        </p:spPr>
      </p:pic>
    </p:spTree>
    <p:extLst>
      <p:ext uri="{BB962C8B-B14F-4D97-AF65-F5344CB8AC3E}">
        <p14:creationId xmlns:p14="http://schemas.microsoft.com/office/powerpoint/2010/main" val="322445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612591" y="417482"/>
            <a:ext cx="10901385" cy="640080"/>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smtClean="0">
                <a:solidFill>
                  <a:schemeClr val="tx1">
                    <a:lumMod val="95000"/>
                    <a:lumOff val="5000"/>
                  </a:schemeClr>
                </a:solidFill>
                <a:latin typeface="Bahnschrift SemiLight SemiConde" panose="020B0502040204020203" pitchFamily="34" charset="0"/>
                <a:cs typeface="Segoe UI Light" panose="020B0502040204020203" pitchFamily="34" charset="0"/>
              </a:rPr>
              <a:t>Sea un experto con Información</a:t>
            </a:r>
            <a:endParaRPr lang="es-ES" sz="4000" dirty="0">
              <a:solidFill>
                <a:schemeClr val="tx1">
                  <a:lumMod val="95000"/>
                  <a:lumOff val="5000"/>
                </a:schemeClr>
              </a:solidFill>
              <a:latin typeface="Bahnschrift SemiLight SemiConde" panose="020B0502040204020203" pitchFamily="34" charset="0"/>
              <a:cs typeface="Segoe UI Light" panose="020B0502040204020203" pitchFamily="34" charset="0"/>
            </a:endParaRPr>
          </a:p>
        </p:txBody>
      </p:sp>
      <p:sp>
        <p:nvSpPr>
          <p:cNvPr id="6" name="Rectángulo 5"/>
          <p:cNvSpPr/>
          <p:nvPr/>
        </p:nvSpPr>
        <p:spPr>
          <a:xfrm>
            <a:off x="681644" y="1691670"/>
            <a:ext cx="3416320" cy="523220"/>
          </a:xfrm>
          <a:prstGeom prst="rect">
            <a:avLst/>
          </a:prstGeom>
        </p:spPr>
        <p:txBody>
          <a:bodyPr wrap="none">
            <a:spAutoFit/>
          </a:bodyPr>
          <a:lstStyle/>
          <a:p>
            <a:r>
              <a:rPr lang="es-ES" sz="2800" dirty="0">
                <a:solidFill>
                  <a:srgbClr val="CC00FF"/>
                </a:solidFill>
                <a:latin typeface="Bahnschrift SemiLight SemiConde" panose="020B0502040204020203" pitchFamily="34" charset="0"/>
              </a:rPr>
              <a:t>RESPETA</a:t>
            </a:r>
            <a:r>
              <a:rPr lang="es-ES" dirty="0">
                <a:solidFill>
                  <a:srgbClr val="CC00FF"/>
                </a:solidFill>
                <a:latin typeface="Bahnschrift SemiLight SemiConde" panose="020B0502040204020203" pitchFamily="34" charset="0"/>
              </a:rPr>
              <a:t> </a:t>
            </a:r>
            <a:r>
              <a:rPr lang="es-ES" dirty="0">
                <a:solidFill>
                  <a:srgbClr val="222222"/>
                </a:solidFill>
                <a:latin typeface="Bahnschrift SemiLight SemiConde" panose="020B0502040204020203" pitchFamily="34" charset="0"/>
              </a:rPr>
              <a:t>tus valores de marca</a:t>
            </a:r>
            <a:endParaRPr lang="es-ES" dirty="0">
              <a:solidFill>
                <a:srgbClr val="222222"/>
              </a:solidFill>
              <a:latin typeface="Bahnschrift SemiLight SemiConde" panose="020B0502040204020203" pitchFamily="34" charset="0"/>
            </a:endParaRPr>
          </a:p>
        </p:txBody>
      </p:sp>
      <p:sp>
        <p:nvSpPr>
          <p:cNvPr id="7" name="Rectángulo 6"/>
          <p:cNvSpPr/>
          <p:nvPr/>
        </p:nvSpPr>
        <p:spPr>
          <a:xfrm>
            <a:off x="612591" y="2695110"/>
            <a:ext cx="7922552" cy="1138773"/>
          </a:xfrm>
          <a:prstGeom prst="rect">
            <a:avLst/>
          </a:prstGeom>
        </p:spPr>
        <p:txBody>
          <a:bodyPr wrap="square">
            <a:spAutoFit/>
          </a:bodyPr>
          <a:lstStyle/>
          <a:p>
            <a:r>
              <a:rPr lang="es-ES" sz="2800" dirty="0" smtClean="0">
                <a:solidFill>
                  <a:srgbClr val="CC00FF"/>
                </a:solidFill>
                <a:latin typeface="Bahnschrift SemiLight SemiConde" panose="020B0502040204020203" pitchFamily="34" charset="0"/>
              </a:rPr>
              <a:t>CRECE </a:t>
            </a:r>
            <a:r>
              <a:rPr lang="es-ES" sz="2000" dirty="0" smtClean="0">
                <a:solidFill>
                  <a:srgbClr val="222222"/>
                </a:solidFill>
                <a:latin typeface="Bahnschrift SemiLight SemiConde" panose="020B0502040204020203" pitchFamily="34" charset="0"/>
              </a:rPr>
              <a:t>en </a:t>
            </a:r>
            <a:r>
              <a:rPr lang="es-ES" sz="2000" dirty="0">
                <a:solidFill>
                  <a:srgbClr val="222222"/>
                </a:solidFill>
                <a:latin typeface="Bahnschrift SemiLight SemiConde" panose="020B0502040204020203" pitchFamily="34" charset="0"/>
              </a:rPr>
              <a:t>el mercado sin bajar </a:t>
            </a:r>
            <a:r>
              <a:rPr lang="es-ES" sz="2000" dirty="0" smtClean="0">
                <a:solidFill>
                  <a:srgbClr val="222222"/>
                </a:solidFill>
                <a:latin typeface="Bahnschrift SemiLight SemiConde" panose="020B0502040204020203" pitchFamily="34" charset="0"/>
              </a:rPr>
              <a:t>precios,</a:t>
            </a:r>
            <a:r>
              <a:rPr lang="es-ES" sz="2000" dirty="0">
                <a:latin typeface="Bahnschrift SemiLight SemiConde" panose="020B0502040204020203" pitchFamily="34" charset="0"/>
              </a:rPr>
              <a:t> </a:t>
            </a:r>
            <a:endParaRPr lang="es-ES" sz="2000" dirty="0" smtClean="0">
              <a:latin typeface="Bahnschrift SemiLight SemiConde" panose="020B0502040204020203" pitchFamily="34" charset="0"/>
            </a:endParaRPr>
          </a:p>
          <a:p>
            <a:r>
              <a:rPr lang="es-ES" sz="2000" dirty="0" smtClean="0">
                <a:latin typeface="Bahnschrift SemiLight SemiConde" panose="020B0502040204020203" pitchFamily="34" charset="0"/>
              </a:rPr>
              <a:t>Mediante </a:t>
            </a:r>
            <a:r>
              <a:rPr lang="es-ES" sz="2000" dirty="0">
                <a:latin typeface="Bahnschrift SemiLight SemiConde" panose="020B0502040204020203" pitchFamily="34" charset="0"/>
              </a:rPr>
              <a:t>la </a:t>
            </a:r>
            <a:r>
              <a:rPr lang="es-ES" sz="2000" dirty="0" smtClean="0">
                <a:latin typeface="Bahnschrift SemiLight SemiConde" panose="020B0502040204020203" pitchFamily="34" charset="0"/>
              </a:rPr>
              <a:t>Experiencia </a:t>
            </a:r>
            <a:r>
              <a:rPr lang="es-ES" sz="2000" dirty="0">
                <a:latin typeface="Bahnschrift SemiLight SemiConde" panose="020B0502040204020203" pitchFamily="34" charset="0"/>
              </a:rPr>
              <a:t>del cliente y a través de una estrategia que </a:t>
            </a:r>
            <a:r>
              <a:rPr lang="es-ES" sz="2000" dirty="0" smtClean="0">
                <a:latin typeface="Bahnschrift SemiLight SemiConde" panose="020B0502040204020203" pitchFamily="34" charset="0"/>
              </a:rPr>
              <a:t>apunte </a:t>
            </a:r>
            <a:r>
              <a:rPr lang="es-ES" sz="2000" dirty="0">
                <a:latin typeface="Bahnschrift SemiLight SemiConde" panose="020B0502040204020203" pitchFamily="34" charset="0"/>
              </a:rPr>
              <a:t>a pagar por el valor recibido </a:t>
            </a:r>
            <a:r>
              <a:rPr lang="es-ES" sz="2000" dirty="0" smtClean="0">
                <a:latin typeface="Bahnschrift SemiLight SemiConde" panose="020B0502040204020203" pitchFamily="34" charset="0"/>
              </a:rPr>
              <a:t>— y </a:t>
            </a:r>
            <a:r>
              <a:rPr lang="es-ES" sz="2000" dirty="0">
                <a:latin typeface="Bahnschrift SemiLight SemiConde" panose="020B0502040204020203" pitchFamily="34" charset="0"/>
              </a:rPr>
              <a:t>no por el coste</a:t>
            </a:r>
            <a:endParaRPr lang="es-ES" sz="2000" b="0" i="0" dirty="0">
              <a:solidFill>
                <a:srgbClr val="222222"/>
              </a:solidFill>
              <a:effectLst/>
              <a:latin typeface="Bahnschrift SemiLight SemiConde" panose="020B0502040204020203" pitchFamily="34" charset="0"/>
            </a:endParaRPr>
          </a:p>
        </p:txBody>
      </p:sp>
      <p:sp>
        <p:nvSpPr>
          <p:cNvPr id="9" name="Rectángulo 8"/>
          <p:cNvSpPr/>
          <p:nvPr/>
        </p:nvSpPr>
        <p:spPr>
          <a:xfrm>
            <a:off x="681643" y="4209781"/>
            <a:ext cx="8196349" cy="2215991"/>
          </a:xfrm>
          <a:prstGeom prst="rect">
            <a:avLst/>
          </a:prstGeom>
        </p:spPr>
        <p:txBody>
          <a:bodyPr wrap="square">
            <a:spAutoFit/>
          </a:bodyPr>
          <a:lstStyle/>
          <a:p>
            <a:r>
              <a:rPr lang="es-ES" sz="2400" dirty="0" smtClean="0">
                <a:solidFill>
                  <a:srgbClr val="CC00FF"/>
                </a:solidFill>
                <a:latin typeface="Bahnschrift SemiLight SemiConde" panose="020B0502040204020203" pitchFamily="34" charset="0"/>
              </a:rPr>
              <a:t>ESTRATEGIA</a:t>
            </a:r>
            <a:r>
              <a:rPr lang="es-ES" sz="2400" dirty="0" smtClean="0">
                <a:solidFill>
                  <a:srgbClr val="FF0000"/>
                </a:solidFill>
                <a:latin typeface="Bahnschrift SemiLight SemiConde" panose="020B0502040204020203" pitchFamily="34" charset="0"/>
              </a:rPr>
              <a:t> </a:t>
            </a:r>
            <a:r>
              <a:rPr lang="es-ES" dirty="0">
                <a:latin typeface="Bahnschrift SemiLight SemiConde" panose="020B0502040204020203" pitchFamily="34" charset="0"/>
              </a:rPr>
              <a:t>Cocina tu propia receta </a:t>
            </a:r>
            <a:endParaRPr lang="es-ES" dirty="0" smtClean="0">
              <a:latin typeface="Bahnschrift SemiLight SemiConde" panose="020B0502040204020203" pitchFamily="34" charset="0"/>
            </a:endParaRPr>
          </a:p>
          <a:p>
            <a:r>
              <a:rPr lang="es-ES" dirty="0" smtClean="0">
                <a:latin typeface="Bahnschrift SemiLight SemiConde" panose="020B0502040204020203" pitchFamily="34" charset="0"/>
              </a:rPr>
              <a:t>(</a:t>
            </a:r>
            <a:r>
              <a:rPr lang="es-ES" dirty="0" err="1" smtClean="0">
                <a:latin typeface="Bahnschrift SemiLight SemiConde" panose="020B0502040204020203" pitchFamily="34" charset="0"/>
              </a:rPr>
              <a:t>ppto</a:t>
            </a:r>
            <a:r>
              <a:rPr lang="es-ES" dirty="0" smtClean="0">
                <a:latin typeface="Bahnschrift SemiLight SemiConde" panose="020B0502040204020203" pitchFamily="34" charset="0"/>
              </a:rPr>
              <a:t> +</a:t>
            </a:r>
            <a:r>
              <a:rPr lang="es-ES" dirty="0">
                <a:latin typeface="Bahnschrift SemiLight SemiConde" panose="020B0502040204020203" pitchFamily="34" charset="0"/>
              </a:rPr>
              <a:t>tiempo+recursos+experiencia+objetivos+innovación</a:t>
            </a:r>
            <a:r>
              <a:rPr lang="es-ES" sz="2400" dirty="0" smtClean="0">
                <a:latin typeface="Bahnschrift SemiLight SemiConde" panose="020B0502040204020203" pitchFamily="34" charset="0"/>
              </a:rPr>
              <a:t>)</a:t>
            </a:r>
          </a:p>
          <a:p>
            <a:endParaRPr lang="es-ES" sz="2400" dirty="0" smtClean="0">
              <a:latin typeface="Bahnschrift SemiLight SemiConde" panose="020B0502040204020203" pitchFamily="34" charset="0"/>
            </a:endParaRPr>
          </a:p>
          <a:p>
            <a:r>
              <a:rPr lang="es-ES" dirty="0">
                <a:latin typeface="Bahnschrift SemiLight SemiConde" panose="020B0502040204020203" pitchFamily="34" charset="0"/>
              </a:rPr>
              <a:t>Encuentra  y comunica  por qué tus vinos son diferente de sus competidores.  Busca la </a:t>
            </a:r>
            <a:r>
              <a:rPr lang="es-ES" sz="2400" dirty="0" smtClean="0">
                <a:solidFill>
                  <a:srgbClr val="CC00FF"/>
                </a:solidFill>
                <a:latin typeface="Bahnschrift SemiLight SemiConde" panose="020B0502040204020203" pitchFamily="34" charset="0"/>
              </a:rPr>
              <a:t>“EXPERIENCIA CLIENTE”</a:t>
            </a:r>
            <a:endParaRPr lang="es-ES" sz="2400" dirty="0">
              <a:solidFill>
                <a:srgbClr val="FF0000"/>
              </a:solidFill>
              <a:latin typeface="Bahnschrift SemiLight SemiConde" panose="020B0502040204020203" pitchFamily="34" charset="0"/>
            </a:endParaRPr>
          </a:p>
          <a:p>
            <a:endParaRPr lang="es-ES" sz="2400" dirty="0">
              <a:solidFill>
                <a:srgbClr val="FF0000"/>
              </a:solidFill>
              <a:latin typeface="Bahnschrift SemiLight SemiConde" panose="020B0502040204020203" pitchFamily="34" charset="0"/>
            </a:endParaRPr>
          </a:p>
        </p:txBody>
      </p:sp>
      <p:pic>
        <p:nvPicPr>
          <p:cNvPr id="10" name="Imagen 9" descr="Robot"/>
          <p:cNvPicPr>
            <a:picLocks noChangeAspect="1"/>
          </p:cNvPicPr>
          <p:nvPr/>
        </p:nvPicPr>
        <p:blipFill>
          <a:blip r:embed="rId2"/>
          <a:stretch>
            <a:fillRect/>
          </a:stretch>
        </p:blipFill>
        <p:spPr>
          <a:xfrm>
            <a:off x="8995750" y="1670024"/>
            <a:ext cx="2775459" cy="4531804"/>
          </a:xfrm>
          <a:prstGeom prst="rect">
            <a:avLst/>
          </a:prstGeom>
        </p:spPr>
      </p:pic>
      <p:sp>
        <p:nvSpPr>
          <p:cNvPr id="12" name="Cuadro de texto 16" descr="Seleccióneme"/>
          <p:cNvSpPr txBox="1"/>
          <p:nvPr/>
        </p:nvSpPr>
        <p:spPr>
          <a:xfrm rot="21077122">
            <a:off x="9449116" y="1225764"/>
            <a:ext cx="1334770" cy="43561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rtl="0">
              <a:spcBef>
                <a:spcPts val="0"/>
              </a:spcBef>
              <a:spcAft>
                <a:spcPts val="200"/>
              </a:spcAft>
              <a:tabLst>
                <a:tab pos="4931410" algn="l"/>
              </a:tabLst>
            </a:pPr>
            <a:r>
              <a:rPr lang="es-ES" sz="1200" b="1" kern="1000" spc="100" dirty="0">
                <a:ln>
                  <a:noFill/>
                </a:ln>
                <a:solidFill>
                  <a:srgbClr val="CC00FF"/>
                </a:solidFill>
                <a:effectLst/>
                <a:latin typeface="Segoe UI Semibold" panose="020B0702040204020203" pitchFamily="34" charset="0"/>
                <a:ea typeface="SimHei" panose="02010609060101010101" pitchFamily="49" charset="-122"/>
                <a:cs typeface="Times New Roman" panose="02020603050405020304" pitchFamily="18" charset="0"/>
              </a:rPr>
              <a:t>SELECCIÓNEME</a:t>
            </a:r>
            <a:endParaRPr lang="es-ES" sz="1200" b="1" kern="1400" dirty="0">
              <a:solidFill>
                <a:srgbClr val="CC00FF"/>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cxnSp>
        <p:nvCxnSpPr>
          <p:cNvPr id="14" name="Conector curvado 13"/>
          <p:cNvCxnSpPr/>
          <p:nvPr/>
        </p:nvCxnSpPr>
        <p:spPr>
          <a:xfrm>
            <a:off x="9958647" y="1562793"/>
            <a:ext cx="773084" cy="390487"/>
          </a:xfrm>
          <a:prstGeom prst="curvedConnector3">
            <a:avLst/>
          </a:prstGeom>
          <a:ln>
            <a:solidFill>
              <a:srgbClr val="CC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0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1207" y="448056"/>
            <a:ext cx="11565498"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smtClean="0">
                <a:solidFill>
                  <a:schemeClr val="tx1">
                    <a:lumMod val="95000"/>
                    <a:lumOff val="5000"/>
                  </a:schemeClr>
                </a:solidFill>
                <a:latin typeface="Bahnschrift SemiLight SemiConde" panose="020B0502040204020203" pitchFamily="34" charset="0"/>
              </a:rPr>
              <a:t>El mundo es una zona de venta,</a:t>
            </a:r>
            <a:r>
              <a:rPr lang="es-ES" sz="4000" dirty="0" smtClean="0">
                <a:solidFill>
                  <a:srgbClr val="CC00FF"/>
                </a:solidFill>
                <a:latin typeface="Bahnschrift SemiLight SemiConde" panose="020B0502040204020203" pitchFamily="34" charset="0"/>
              </a:rPr>
              <a:t> </a:t>
            </a:r>
          </a:p>
          <a:p>
            <a:r>
              <a:rPr lang="es-ES" sz="4000" dirty="0">
                <a:solidFill>
                  <a:srgbClr val="CC00FF"/>
                </a:solidFill>
                <a:latin typeface="Bahnschrift SemiLight SemiConde" panose="020B0502040204020203" pitchFamily="34" charset="0"/>
              </a:rPr>
              <a:t>	</a:t>
            </a:r>
            <a:r>
              <a:rPr lang="es-ES" sz="4000" dirty="0" smtClean="0">
                <a:solidFill>
                  <a:srgbClr val="CC00FF"/>
                </a:solidFill>
                <a:latin typeface="Bahnschrift SemiLight SemiConde" panose="020B0502040204020203" pitchFamily="34" charset="0"/>
              </a:rPr>
              <a:t>			</a:t>
            </a:r>
            <a:r>
              <a:rPr lang="es-ES" sz="4000" dirty="0" smtClean="0">
                <a:solidFill>
                  <a:srgbClr val="CC00FF"/>
                </a:solidFill>
                <a:latin typeface="Bahnschrift SemiLight SemiConde" panose="020B0502040204020203" pitchFamily="34" charset="0"/>
              </a:rPr>
              <a:t>PORQUE TE DEBERIAN ELEGIR A TI? </a:t>
            </a:r>
          </a:p>
          <a:p>
            <a:endParaRPr lang="es-ES" sz="4000" b="1" dirty="0">
              <a:solidFill>
                <a:schemeClr val="tx1">
                  <a:lumMod val="95000"/>
                  <a:lumOff val="5000"/>
                </a:schemeClr>
              </a:solidFill>
              <a:latin typeface="Bahnschrift SemiLight SemiConde" panose="020B0502040204020203" pitchFamily="34" charset="0"/>
            </a:endParaRPr>
          </a:p>
        </p:txBody>
      </p:sp>
      <p:pic>
        <p:nvPicPr>
          <p:cNvPr id="3" name="Imagen 2"/>
          <p:cNvPicPr>
            <a:picLocks noChangeAspect="1"/>
          </p:cNvPicPr>
          <p:nvPr/>
        </p:nvPicPr>
        <p:blipFill>
          <a:blip r:embed="rId2"/>
          <a:stretch>
            <a:fillRect/>
          </a:stretch>
        </p:blipFill>
        <p:spPr>
          <a:xfrm>
            <a:off x="8828116" y="4708780"/>
            <a:ext cx="3072823" cy="1951419"/>
          </a:xfrm>
          <a:prstGeom prst="rect">
            <a:avLst/>
          </a:prstGeom>
        </p:spPr>
      </p:pic>
      <p:sp>
        <p:nvSpPr>
          <p:cNvPr id="4" name="Rectángulo 3"/>
          <p:cNvSpPr/>
          <p:nvPr/>
        </p:nvSpPr>
        <p:spPr>
          <a:xfrm>
            <a:off x="321701" y="1844698"/>
            <a:ext cx="8035522" cy="4154984"/>
          </a:xfrm>
          <a:prstGeom prst="rect">
            <a:avLst/>
          </a:prstGeom>
        </p:spPr>
        <p:txBody>
          <a:bodyPr wrap="square">
            <a:spAutoFit/>
          </a:bodyPr>
          <a:lstStyle/>
          <a:p>
            <a:r>
              <a:rPr lang="es-ES" sz="2400" dirty="0">
                <a:latin typeface="Bahnschrift SemiLight SemiConde" panose="020B0502040204020203" pitchFamily="34" charset="0"/>
              </a:rPr>
              <a:t>D</a:t>
            </a:r>
            <a:r>
              <a:rPr lang="es-ES" sz="2400" dirty="0" smtClean="0">
                <a:latin typeface="Bahnschrift SemiLight SemiConde" panose="020B0502040204020203" pitchFamily="34" charset="0"/>
              </a:rPr>
              <a:t>ónde </a:t>
            </a:r>
            <a:r>
              <a:rPr lang="es-ES" sz="2400" dirty="0">
                <a:latin typeface="Bahnschrift SemiLight SemiConde" panose="020B0502040204020203" pitchFamily="34" charset="0"/>
              </a:rPr>
              <a:t>están tus usuarios de </a:t>
            </a:r>
            <a:r>
              <a:rPr lang="es-ES" sz="2400" dirty="0" smtClean="0">
                <a:latin typeface="Bahnschrift SemiLight SemiConde" panose="020B0502040204020203" pitchFamily="34" charset="0"/>
              </a:rPr>
              <a:t>RRSS?</a:t>
            </a:r>
          </a:p>
          <a:p>
            <a:endParaRPr lang="es-ES" sz="2400" dirty="0" smtClean="0">
              <a:latin typeface="Bahnschrift SemiLight SemiConde" panose="020B0502040204020203" pitchFamily="34" charset="0"/>
            </a:endParaRPr>
          </a:p>
          <a:p>
            <a:r>
              <a:rPr lang="es-ES" sz="2400" dirty="0">
                <a:latin typeface="Bahnschrift SemiLight SemiConde" panose="020B0502040204020203" pitchFamily="34" charset="0"/>
              </a:rPr>
              <a:t>Q</a:t>
            </a:r>
            <a:r>
              <a:rPr lang="es-ES" sz="2400" dirty="0" smtClean="0">
                <a:latin typeface="Bahnschrift SemiLight SemiConde" panose="020B0502040204020203" pitchFamily="34" charset="0"/>
              </a:rPr>
              <a:t>ué </a:t>
            </a:r>
            <a:r>
              <a:rPr lang="es-ES" sz="2400" dirty="0">
                <a:latin typeface="Bahnschrift SemiLight SemiConde" panose="020B0502040204020203" pitchFamily="34" charset="0"/>
              </a:rPr>
              <a:t>plataforma podría ser más útil para promocionar tu </a:t>
            </a:r>
            <a:r>
              <a:rPr lang="es-ES" sz="2400" dirty="0" smtClean="0">
                <a:latin typeface="Bahnschrift SemiLight SemiConde" panose="020B0502040204020203" pitchFamily="34" charset="0"/>
              </a:rPr>
              <a:t>negocio?</a:t>
            </a:r>
          </a:p>
          <a:p>
            <a:endParaRPr lang="es-ES" sz="2400" dirty="0" smtClean="0">
              <a:latin typeface="Bahnschrift SemiLight SemiConde" panose="020B0502040204020203" pitchFamily="34" charset="0"/>
            </a:endParaRPr>
          </a:p>
          <a:p>
            <a:r>
              <a:rPr lang="es-ES" sz="2400" dirty="0" smtClean="0">
                <a:latin typeface="Bahnschrift SemiLight SemiConde" panose="020B0502040204020203" pitchFamily="34" charset="0"/>
              </a:rPr>
              <a:t>Que </a:t>
            </a:r>
            <a:r>
              <a:rPr lang="es-ES" sz="2400" dirty="0" smtClean="0">
                <a:latin typeface="Bahnschrift SemiLight SemiConde" panose="020B0502040204020203" pitchFamily="34" charset="0"/>
              </a:rPr>
              <a:t>segmentación </a:t>
            </a:r>
            <a:r>
              <a:rPr lang="es-ES" sz="2400" dirty="0">
                <a:latin typeface="Bahnschrift SemiLight SemiConde" panose="020B0502040204020203" pitchFamily="34" charset="0"/>
              </a:rPr>
              <a:t>de mercado es esencial para triunfar en el mundo </a:t>
            </a:r>
            <a:r>
              <a:rPr lang="es-ES" sz="2400" dirty="0" smtClean="0">
                <a:latin typeface="Bahnschrift SemiLight SemiConde" panose="020B0502040204020203" pitchFamily="34" charset="0"/>
              </a:rPr>
              <a:t>online? </a:t>
            </a:r>
          </a:p>
          <a:p>
            <a:endParaRPr lang="es-ES" sz="2400" dirty="0" smtClean="0">
              <a:latin typeface="Bahnschrift SemiLight SemiConde" panose="020B0502040204020203" pitchFamily="34" charset="0"/>
            </a:endParaRPr>
          </a:p>
          <a:p>
            <a:r>
              <a:rPr lang="es-ES" sz="2400" dirty="0" smtClean="0">
                <a:latin typeface="Bahnschrift SemiLight SemiConde" panose="020B0502040204020203" pitchFamily="34" charset="0"/>
              </a:rPr>
              <a:t>Consigue </a:t>
            </a:r>
            <a:r>
              <a:rPr lang="es-ES" sz="2400" dirty="0" smtClean="0">
                <a:latin typeface="Bahnschrift SemiLight SemiConde" panose="020B0502040204020203" pitchFamily="34" charset="0"/>
              </a:rPr>
              <a:t>una buena base de datos para captar leads.</a:t>
            </a:r>
          </a:p>
          <a:p>
            <a:endParaRPr lang="es-ES" sz="2400" dirty="0" smtClean="0">
              <a:latin typeface="Bahnschrift SemiLight SemiConde" panose="020B0502040204020203" pitchFamily="34" charset="0"/>
            </a:endParaRPr>
          </a:p>
          <a:p>
            <a:r>
              <a:rPr lang="es-ES" sz="2400" dirty="0" smtClean="0">
                <a:latin typeface="Bahnschrift SemiLight SemiConde" panose="020B0502040204020203" pitchFamily="34" charset="0"/>
              </a:rPr>
              <a:t>DIFERENCIATE</a:t>
            </a:r>
            <a:endParaRPr lang="es-ES" sz="2400" dirty="0" smtClean="0">
              <a:latin typeface="Bahnschrift SemiLight SemiConde" panose="020B0502040204020203" pitchFamily="34" charset="0"/>
            </a:endParaRPr>
          </a:p>
          <a:p>
            <a:endParaRPr lang="es-ES" sz="2400" dirty="0">
              <a:latin typeface="Bahnschrift SemiLight SemiConde" panose="020B0502040204020203" pitchFamily="34" charset="0"/>
            </a:endParaRPr>
          </a:p>
        </p:txBody>
      </p:sp>
      <p:pic>
        <p:nvPicPr>
          <p:cNvPr id="5" name="Imagen 4"/>
          <p:cNvPicPr>
            <a:picLocks noChangeAspect="1"/>
          </p:cNvPicPr>
          <p:nvPr/>
        </p:nvPicPr>
        <p:blipFill>
          <a:blip r:embed="rId3"/>
          <a:stretch>
            <a:fillRect/>
          </a:stretch>
        </p:blipFill>
        <p:spPr>
          <a:xfrm>
            <a:off x="8828116" y="2086458"/>
            <a:ext cx="2948858" cy="1951419"/>
          </a:xfrm>
          <a:prstGeom prst="rect">
            <a:avLst/>
          </a:prstGeom>
        </p:spPr>
      </p:pic>
    </p:spTree>
    <p:extLst>
      <p:ext uri="{BB962C8B-B14F-4D97-AF65-F5344CB8AC3E}">
        <p14:creationId xmlns:p14="http://schemas.microsoft.com/office/powerpoint/2010/main" val="2286368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620959" y="1643427"/>
            <a:ext cx="11665805" cy="1769711"/>
          </a:xfrm>
          <a:prstGeom prst="rect">
            <a:avLst/>
          </a:prstGeom>
        </p:spPr>
        <p:txBody>
          <a:bodyPr vert="horz" lIns="91440" tIns="45720" rIns="91440" bIns="45720" rtlCol="0" anchor="ctr">
            <a:noAutofit/>
          </a:bodyPr>
          <a:lstStyle>
            <a:defPPr>
              <a:defRPr lang="es-E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dirty="0" smtClean="0">
                <a:solidFill>
                  <a:srgbClr val="CC00FF"/>
                </a:solidFill>
                <a:latin typeface="Bahnschrift SemiLight SemiConde" panose="020B0502040204020203" pitchFamily="34" charset="0"/>
              </a:rPr>
              <a:t>“</a:t>
            </a:r>
            <a:r>
              <a:rPr lang="yo-NG" sz="3200" dirty="0" smtClean="0">
                <a:solidFill>
                  <a:srgbClr val="CC00FF"/>
                </a:solidFill>
                <a:latin typeface="Bahnschrift SemiLight SemiConde" panose="020B0502040204020203" pitchFamily="34" charset="0"/>
              </a:rPr>
              <a:t>Lo dificil no es hacer vino</a:t>
            </a:r>
            <a:r>
              <a:rPr lang="es-ES" sz="3200" dirty="0" smtClean="0">
                <a:solidFill>
                  <a:srgbClr val="CC00FF"/>
                </a:solidFill>
                <a:latin typeface="Bahnschrift SemiLight SemiConde" panose="020B0502040204020203" pitchFamily="34" charset="0"/>
              </a:rPr>
              <a:t>,</a:t>
            </a:r>
            <a:r>
              <a:rPr lang="yo-NG" sz="3200" dirty="0" smtClean="0">
                <a:solidFill>
                  <a:srgbClr val="CC00FF"/>
                </a:solidFill>
                <a:latin typeface="Bahnschrift SemiLight SemiConde" panose="020B0502040204020203" pitchFamily="34" charset="0"/>
              </a:rPr>
              <a:t> es venderlo</a:t>
            </a:r>
            <a:r>
              <a:rPr lang="es-ES" sz="3200" dirty="0" smtClean="0">
                <a:solidFill>
                  <a:srgbClr val="CC00FF"/>
                </a:solidFill>
                <a:latin typeface="Bahnschrift SemiLight SemiConde" panose="020B0502040204020203" pitchFamily="34" charset="0"/>
              </a:rPr>
              <a:t>, Y saber quien compra tu vino” </a:t>
            </a:r>
            <a:endParaRPr lang="es-ES" sz="3200" dirty="0">
              <a:solidFill>
                <a:srgbClr val="CC00FF"/>
              </a:solidFill>
              <a:latin typeface="Bahnschrift SemiLight SemiConde" panose="020B0502040204020203" pitchFamily="34" charset="0"/>
            </a:endParaRPr>
          </a:p>
        </p:txBody>
      </p:sp>
      <p:sp>
        <p:nvSpPr>
          <p:cNvPr id="3" name="CuadroTexto 2"/>
          <p:cNvSpPr txBox="1"/>
          <p:nvPr/>
        </p:nvSpPr>
        <p:spPr>
          <a:xfrm>
            <a:off x="620959" y="509489"/>
            <a:ext cx="10983607" cy="584775"/>
          </a:xfrm>
          <a:prstGeom prst="rect">
            <a:avLst/>
          </a:prstGeom>
          <a:noFill/>
        </p:spPr>
        <p:txBody>
          <a:bodyPr wrap="square" rtlCol="0">
            <a:spAutoFit/>
          </a:bodyPr>
          <a:lstStyle/>
          <a:p>
            <a:pPr>
              <a:spcBef>
                <a:spcPct val="0"/>
              </a:spcBef>
            </a:pPr>
            <a:r>
              <a:rPr lang="es-ES" sz="3200" b="1" dirty="0" smtClean="0">
                <a:latin typeface="Bahnschrift SemiLight SemiConde" panose="020B0502040204020203" pitchFamily="34" charset="0"/>
                <a:ea typeface="+mj-ea"/>
                <a:cs typeface="Segoe UI Light" panose="020B0502040204020203" pitchFamily="34" charset="0"/>
              </a:rPr>
              <a:t>ENOTURISMO,UN </a:t>
            </a:r>
            <a:r>
              <a:rPr lang="es-ES" sz="3200" b="1" dirty="0">
                <a:latin typeface="Bahnschrift SemiLight SemiConde" panose="020B0502040204020203" pitchFamily="34" charset="0"/>
                <a:ea typeface="+mj-ea"/>
                <a:cs typeface="Segoe UI Light" panose="020B0502040204020203" pitchFamily="34" charset="0"/>
              </a:rPr>
              <a:t>SERVICIO CON UN CANAL DE VENTA DIRECTA</a:t>
            </a:r>
          </a:p>
        </p:txBody>
      </p:sp>
      <p:pic>
        <p:nvPicPr>
          <p:cNvPr id="4" name="Imagen 3"/>
          <p:cNvPicPr>
            <a:picLocks noChangeAspect="1"/>
          </p:cNvPicPr>
          <p:nvPr/>
        </p:nvPicPr>
        <p:blipFill>
          <a:blip r:embed="rId2"/>
          <a:stretch>
            <a:fillRect/>
          </a:stretch>
        </p:blipFill>
        <p:spPr>
          <a:xfrm>
            <a:off x="2376875" y="3962301"/>
            <a:ext cx="3640003" cy="2282067"/>
          </a:xfrm>
          <a:prstGeom prst="rect">
            <a:avLst/>
          </a:prstGeom>
        </p:spPr>
      </p:pic>
      <p:pic>
        <p:nvPicPr>
          <p:cNvPr id="5" name="Imagen 4"/>
          <p:cNvPicPr>
            <a:picLocks noChangeAspect="1"/>
          </p:cNvPicPr>
          <p:nvPr/>
        </p:nvPicPr>
        <p:blipFill>
          <a:blip r:embed="rId3"/>
          <a:stretch>
            <a:fillRect/>
          </a:stretch>
        </p:blipFill>
        <p:spPr>
          <a:xfrm>
            <a:off x="6613755" y="3962301"/>
            <a:ext cx="2619375" cy="2222368"/>
          </a:xfrm>
          <a:prstGeom prst="rect">
            <a:avLst/>
          </a:prstGeom>
        </p:spPr>
      </p:pic>
    </p:spTree>
    <p:extLst>
      <p:ext uri="{BB962C8B-B14F-4D97-AF65-F5344CB8AC3E}">
        <p14:creationId xmlns:p14="http://schemas.microsoft.com/office/powerpoint/2010/main" val="389100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39496" y="539495"/>
            <a:ext cx="11439144"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smtClean="0">
                <a:latin typeface="Bahnschrift SemiLight SemiConde" panose="020B0502040204020203" pitchFamily="34" charset="0"/>
              </a:rPr>
              <a:t>SOCIAL BIG DATA</a:t>
            </a:r>
            <a:endParaRPr lang="es-ES" sz="4000" dirty="0">
              <a:latin typeface="Bahnschrift SemiLight SemiConde" panose="020B0502040204020203" pitchFamily="34" charset="0"/>
            </a:endParaRPr>
          </a:p>
        </p:txBody>
      </p:sp>
      <p:sp>
        <p:nvSpPr>
          <p:cNvPr id="3" name="Marcador de contenido 2"/>
          <p:cNvSpPr txBox="1">
            <a:spLocks/>
          </p:cNvSpPr>
          <p:nvPr/>
        </p:nvSpPr>
        <p:spPr>
          <a:xfrm>
            <a:off x="398180" y="1767439"/>
            <a:ext cx="4677673" cy="2371621"/>
          </a:xfrm>
          <a:prstGeom prst="rect">
            <a:avLst/>
          </a:prstGeom>
        </p:spPr>
        <p:txBody>
          <a:bodyPr vert="horz" lIns="91440" tIns="45720" rIns="91440" bIns="45720" rtlCol="0" anchor="ctr">
            <a:normAutofit/>
          </a:bodyPr>
          <a:lstStyle>
            <a:defPPr>
              <a:defRPr lang="es-E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400" dirty="0" smtClean="0">
                <a:solidFill>
                  <a:srgbClr val="CC00FF"/>
                </a:solidFill>
                <a:latin typeface="Bahnschrift SemiLight SemiConde" panose="020B0502040204020203" pitchFamily="34" charset="0"/>
              </a:rPr>
              <a:t>Mentalidad analítica </a:t>
            </a:r>
          </a:p>
          <a:p>
            <a:pPr algn="ctr"/>
            <a:r>
              <a:rPr lang="es-ES" sz="4400" dirty="0" smtClean="0">
                <a:solidFill>
                  <a:srgbClr val="CC00FF"/>
                </a:solidFill>
                <a:latin typeface="Bahnschrift SemiLight SemiConde" panose="020B0502040204020203" pitchFamily="34" charset="0"/>
              </a:rPr>
              <a:t>clave para el éxito</a:t>
            </a:r>
          </a:p>
          <a:p>
            <a:r>
              <a:rPr lang="es-ES" dirty="0" smtClean="0">
                <a:solidFill>
                  <a:srgbClr val="FF0000"/>
                </a:solidFill>
                <a:latin typeface="Bahnschrift SemiLight SemiConde" panose="020B0502040204020203" pitchFamily="34" charset="0"/>
              </a:rPr>
              <a:t> </a:t>
            </a:r>
          </a:p>
          <a:p>
            <a:endParaRPr lang="es-ES" dirty="0"/>
          </a:p>
        </p:txBody>
      </p:sp>
      <p:sp>
        <p:nvSpPr>
          <p:cNvPr id="8" name="Rectángulo 7"/>
          <p:cNvSpPr/>
          <p:nvPr/>
        </p:nvSpPr>
        <p:spPr>
          <a:xfrm>
            <a:off x="5296678" y="466731"/>
            <a:ext cx="6096000" cy="923330"/>
          </a:xfrm>
          <a:prstGeom prst="rect">
            <a:avLst/>
          </a:prstGeom>
        </p:spPr>
        <p:txBody>
          <a:bodyPr>
            <a:spAutoFit/>
          </a:bodyPr>
          <a:lstStyle/>
          <a:p>
            <a:r>
              <a:rPr lang="es-ES" dirty="0" smtClean="0"/>
              <a:t>¿Sabías que cada minuto se mandan 13 millones de mensajes se suben 48 horas de vídeo a YouTube y se crean 571 nuevas páginas web?</a:t>
            </a:r>
            <a:endParaRPr lang="es-ES" dirty="0"/>
          </a:p>
        </p:txBody>
      </p:sp>
      <p:sp>
        <p:nvSpPr>
          <p:cNvPr id="9" name="CuadroTexto 8"/>
          <p:cNvSpPr txBox="1"/>
          <p:nvPr/>
        </p:nvSpPr>
        <p:spPr>
          <a:xfrm>
            <a:off x="5296678" y="5829911"/>
            <a:ext cx="7005424" cy="646331"/>
          </a:xfrm>
          <a:prstGeom prst="rect">
            <a:avLst/>
          </a:prstGeom>
          <a:noFill/>
        </p:spPr>
        <p:txBody>
          <a:bodyPr wrap="square" rtlCol="0">
            <a:spAutoFit/>
          </a:bodyPr>
          <a:lstStyle/>
          <a:p>
            <a:r>
              <a:rPr lang="es-ES" sz="3600" dirty="0" smtClean="0">
                <a:solidFill>
                  <a:srgbClr val="CC00FF"/>
                </a:solidFill>
                <a:latin typeface="Bahnschrift SemiBold" panose="020B0502040204020203" pitchFamily="34" charset="0"/>
              </a:rPr>
              <a:t>Datos –información-decisiones</a:t>
            </a:r>
            <a:endParaRPr lang="es-ES" sz="3600" dirty="0">
              <a:solidFill>
                <a:srgbClr val="CC00FF"/>
              </a:solidFill>
              <a:latin typeface="Bahnschrift SemiBold" panose="020B0502040204020203" pitchFamily="34" charset="0"/>
            </a:endParaRPr>
          </a:p>
        </p:txBody>
      </p:sp>
      <p:pic>
        <p:nvPicPr>
          <p:cNvPr id="10" name="Imagen 9"/>
          <p:cNvPicPr>
            <a:picLocks noChangeAspect="1"/>
          </p:cNvPicPr>
          <p:nvPr/>
        </p:nvPicPr>
        <p:blipFill rotWithShape="1">
          <a:blip r:embed="rId2"/>
          <a:srcRect l="4502" t="12474" r="2607" b="3882"/>
          <a:stretch/>
        </p:blipFill>
        <p:spPr>
          <a:xfrm>
            <a:off x="5673013" y="2013691"/>
            <a:ext cx="5645020" cy="3816220"/>
          </a:xfrm>
          <a:prstGeom prst="rect">
            <a:avLst/>
          </a:prstGeom>
        </p:spPr>
      </p:pic>
    </p:spTree>
    <p:extLst>
      <p:ext uri="{BB962C8B-B14F-4D97-AF65-F5344CB8AC3E}">
        <p14:creationId xmlns:p14="http://schemas.microsoft.com/office/powerpoint/2010/main" val="2946462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3225" y="362634"/>
            <a:ext cx="11290040" cy="1077218"/>
          </a:xfrm>
          <a:prstGeom prst="rect">
            <a:avLst/>
          </a:prstGeom>
        </p:spPr>
        <p:txBody>
          <a:bodyPr wrap="square">
            <a:spAutoFit/>
          </a:bodyPr>
          <a:lstStyle/>
          <a:p>
            <a:r>
              <a:rPr lang="es-ES" sz="3200" b="1" i="0" dirty="0" smtClean="0">
                <a:solidFill>
                  <a:srgbClr val="022A35"/>
                </a:solidFill>
                <a:effectLst/>
                <a:latin typeface="Bahnschrift SemiBold" panose="020B0502040204020203" pitchFamily="34" charset="0"/>
              </a:rPr>
              <a:t>Por qué es importante Incorporar el Social Big Data a una estrategia de RRSS</a:t>
            </a:r>
            <a:endParaRPr lang="es-ES" sz="3200" b="1" i="0" dirty="0">
              <a:solidFill>
                <a:srgbClr val="022A35"/>
              </a:solidFill>
              <a:effectLst/>
              <a:latin typeface="Bahnschrift SemiBold" panose="020B0502040204020203" pitchFamily="34" charset="0"/>
            </a:endParaRPr>
          </a:p>
        </p:txBody>
      </p:sp>
      <p:sp>
        <p:nvSpPr>
          <p:cNvPr id="3" name="CuadroTexto 2"/>
          <p:cNvSpPr txBox="1"/>
          <p:nvPr/>
        </p:nvSpPr>
        <p:spPr>
          <a:xfrm>
            <a:off x="737118" y="1903445"/>
            <a:ext cx="9610531" cy="4801314"/>
          </a:xfrm>
          <a:prstGeom prst="rect">
            <a:avLst/>
          </a:prstGeom>
          <a:noFill/>
        </p:spPr>
        <p:txBody>
          <a:bodyPr wrap="square" rtlCol="0">
            <a:spAutoFit/>
          </a:bodyPr>
          <a:lstStyle/>
          <a:p>
            <a:r>
              <a:rPr lang="es-ES" b="1" dirty="0"/>
              <a:t>Identifica a la audiencia y el momento adecuado para impactar con nuestros contenidos</a:t>
            </a:r>
          </a:p>
          <a:p>
            <a:endParaRPr lang="es-ES" b="1" dirty="0" smtClean="0"/>
          </a:p>
          <a:p>
            <a:r>
              <a:rPr lang="es-ES" b="1" dirty="0" smtClean="0"/>
              <a:t>Ofrece </a:t>
            </a:r>
            <a:r>
              <a:rPr lang="es-ES" b="1" dirty="0"/>
              <a:t>conocimiento del territorio de la </a:t>
            </a:r>
            <a:r>
              <a:rPr lang="es-ES" b="1" dirty="0" smtClean="0"/>
              <a:t>marca</a:t>
            </a:r>
          </a:p>
          <a:p>
            <a:endParaRPr lang="es-ES" b="1" dirty="0" smtClean="0"/>
          </a:p>
          <a:p>
            <a:endParaRPr lang="es-ES" b="1" dirty="0"/>
          </a:p>
          <a:p>
            <a:endParaRPr lang="es-ES" b="1" dirty="0" smtClean="0"/>
          </a:p>
          <a:p>
            <a:r>
              <a:rPr lang="es-ES" b="1" dirty="0" smtClean="0"/>
              <a:t>Mejora </a:t>
            </a:r>
            <a:r>
              <a:rPr lang="es-ES" b="1" dirty="0"/>
              <a:t>en nuestra innovación y capacidad de </a:t>
            </a:r>
            <a:r>
              <a:rPr lang="es-ES" b="1" dirty="0" smtClean="0"/>
              <a:t>reacción</a:t>
            </a:r>
          </a:p>
          <a:p>
            <a:endParaRPr lang="es-ES" b="1" dirty="0" smtClean="0"/>
          </a:p>
          <a:p>
            <a:endParaRPr lang="es-ES" b="1" dirty="0"/>
          </a:p>
          <a:p>
            <a:r>
              <a:rPr lang="es-ES" b="1" dirty="0" smtClean="0"/>
              <a:t>Nos anticipamos a las PREFERNCIAS DE NUESTROS BUYERS</a:t>
            </a:r>
          </a:p>
          <a:p>
            <a:endParaRPr lang="es-ES" b="1" dirty="0" smtClean="0"/>
          </a:p>
          <a:p>
            <a:endParaRPr lang="es-ES" b="1" dirty="0"/>
          </a:p>
          <a:p>
            <a:r>
              <a:rPr lang="es-ES" b="1" dirty="0" err="1" smtClean="0"/>
              <a:t>Adapatamos</a:t>
            </a:r>
            <a:r>
              <a:rPr lang="es-ES" b="1" dirty="0" smtClean="0"/>
              <a:t> nuestras estrategias de comunicación </a:t>
            </a:r>
          </a:p>
          <a:p>
            <a:r>
              <a:rPr lang="es-ES" b="1" dirty="0" smtClean="0"/>
              <a:t>Personalizamos </a:t>
            </a:r>
            <a:endParaRPr lang="es-ES" b="1" dirty="0"/>
          </a:p>
          <a:p>
            <a:endParaRPr lang="es-ES" b="1" dirty="0" smtClean="0"/>
          </a:p>
          <a:p>
            <a:endParaRPr lang="es-ES" b="1" dirty="0"/>
          </a:p>
          <a:p>
            <a:endParaRPr lang="es-ES" dirty="0"/>
          </a:p>
        </p:txBody>
      </p:sp>
    </p:spTree>
    <p:extLst>
      <p:ext uri="{BB962C8B-B14F-4D97-AF65-F5344CB8AC3E}">
        <p14:creationId xmlns:p14="http://schemas.microsoft.com/office/powerpoint/2010/main" val="1610130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19835" r="-464" b="11042"/>
          <a:stretch/>
        </p:blipFill>
        <p:spPr>
          <a:xfrm>
            <a:off x="513184" y="3284375"/>
            <a:ext cx="6105136" cy="3153747"/>
          </a:xfrm>
          <a:prstGeom prst="rect">
            <a:avLst/>
          </a:prstGeom>
        </p:spPr>
      </p:pic>
      <p:sp>
        <p:nvSpPr>
          <p:cNvPr id="4" name="CuadroTexto 3"/>
          <p:cNvSpPr txBox="1"/>
          <p:nvPr/>
        </p:nvSpPr>
        <p:spPr>
          <a:xfrm>
            <a:off x="345233" y="317240"/>
            <a:ext cx="11286931" cy="707886"/>
          </a:xfrm>
          <a:prstGeom prst="rect">
            <a:avLst/>
          </a:prstGeom>
          <a:noFill/>
        </p:spPr>
        <p:txBody>
          <a:bodyPr wrap="square" rtlCol="0">
            <a:spAutoFit/>
          </a:bodyPr>
          <a:lstStyle/>
          <a:p>
            <a:r>
              <a:rPr lang="es-ES" sz="4000" dirty="0" smtClean="0">
                <a:latin typeface="Bahnschrift SemiBold" panose="020B0502040204020203" pitchFamily="34" charset="0"/>
              </a:rPr>
              <a:t>Como aplico Big data a mis datos Social Media?</a:t>
            </a:r>
            <a:endParaRPr lang="es-ES" sz="4000" dirty="0">
              <a:latin typeface="Bahnschrift SemiBold" panose="020B0502040204020203" pitchFamily="34" charset="0"/>
            </a:endParaRPr>
          </a:p>
        </p:txBody>
      </p:sp>
      <p:sp>
        <p:nvSpPr>
          <p:cNvPr id="5" name="CuadroTexto 4"/>
          <p:cNvSpPr txBox="1"/>
          <p:nvPr/>
        </p:nvSpPr>
        <p:spPr>
          <a:xfrm>
            <a:off x="425882" y="1466983"/>
            <a:ext cx="10245012" cy="1754326"/>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solidFill>
                  <a:srgbClr val="CC00FF"/>
                </a:solidFill>
              </a:rPr>
              <a:t>Que soluciona B.D</a:t>
            </a:r>
          </a:p>
          <a:p>
            <a:pPr marL="285750" indent="-285750">
              <a:buFont typeface="Wingdings" panose="05000000000000000000" pitchFamily="2" charset="2"/>
              <a:buChar char="ü"/>
            </a:pPr>
            <a:r>
              <a:rPr lang="es-ES" dirty="0" smtClean="0">
                <a:solidFill>
                  <a:srgbClr val="CC00FF"/>
                </a:solidFill>
              </a:rPr>
              <a:t>Que “conoces” y que “no conoces” ¿ que piensan tus clientes?</a:t>
            </a:r>
          </a:p>
          <a:p>
            <a:pPr marL="285750" indent="-285750">
              <a:buFont typeface="Wingdings" panose="05000000000000000000" pitchFamily="2" charset="2"/>
              <a:buChar char="ü"/>
            </a:pPr>
            <a:r>
              <a:rPr lang="es-ES" dirty="0" smtClean="0">
                <a:solidFill>
                  <a:srgbClr val="CC00FF"/>
                </a:solidFill>
              </a:rPr>
              <a:t>Escoge tu herramienta</a:t>
            </a:r>
          </a:p>
          <a:p>
            <a:pPr marL="285750" indent="-285750">
              <a:buFont typeface="Wingdings" panose="05000000000000000000" pitchFamily="2" charset="2"/>
              <a:buChar char="ü"/>
            </a:pPr>
            <a:r>
              <a:rPr lang="es-ES" dirty="0" smtClean="0">
                <a:solidFill>
                  <a:srgbClr val="CC00FF"/>
                </a:solidFill>
              </a:rPr>
              <a:t>Testea tu hipótesis</a:t>
            </a:r>
          </a:p>
          <a:p>
            <a:pPr marL="285750" indent="-285750">
              <a:buFont typeface="Wingdings" panose="05000000000000000000" pitchFamily="2" charset="2"/>
              <a:buChar char="ü"/>
            </a:pPr>
            <a:r>
              <a:rPr lang="es-ES" dirty="0" smtClean="0">
                <a:solidFill>
                  <a:srgbClr val="CC00FF"/>
                </a:solidFill>
              </a:rPr>
              <a:t>Crear ideas y acciónalas </a:t>
            </a:r>
          </a:p>
          <a:p>
            <a:endParaRPr lang="es-ES" dirty="0" smtClean="0"/>
          </a:p>
        </p:txBody>
      </p:sp>
      <p:sp>
        <p:nvSpPr>
          <p:cNvPr id="6" name="Llamada ovalada 5"/>
          <p:cNvSpPr/>
          <p:nvPr/>
        </p:nvSpPr>
        <p:spPr>
          <a:xfrm rot="3525923">
            <a:off x="7388673" y="1871137"/>
            <a:ext cx="4536615" cy="4698837"/>
          </a:xfrm>
          <a:prstGeom prst="wedgeEllipseCallout">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
        <p:nvSpPr>
          <p:cNvPr id="7" name="CuadroTexto 6"/>
          <p:cNvSpPr txBox="1"/>
          <p:nvPr/>
        </p:nvSpPr>
        <p:spPr>
          <a:xfrm>
            <a:off x="7985371" y="2622765"/>
            <a:ext cx="3489649" cy="3416320"/>
          </a:xfrm>
          <a:prstGeom prst="rect">
            <a:avLst/>
          </a:prstGeom>
          <a:noFill/>
        </p:spPr>
        <p:txBody>
          <a:bodyPr wrap="square" rtlCol="0">
            <a:spAutoFit/>
          </a:bodyPr>
          <a:lstStyle/>
          <a:p>
            <a:r>
              <a:rPr lang="es-ES" dirty="0" smtClean="0">
                <a:solidFill>
                  <a:srgbClr val="CC00FF"/>
                </a:solidFill>
              </a:rPr>
              <a:t>ANTICIPATE</a:t>
            </a:r>
            <a:r>
              <a:rPr lang="es-ES" dirty="0" smtClean="0"/>
              <a:t> A LAS PREFERENCIAS.</a:t>
            </a:r>
          </a:p>
          <a:p>
            <a:endParaRPr lang="es-ES" dirty="0" smtClean="0"/>
          </a:p>
          <a:p>
            <a:r>
              <a:rPr lang="es-ES" dirty="0" smtClean="0">
                <a:solidFill>
                  <a:srgbClr val="CC00FF"/>
                </a:solidFill>
              </a:rPr>
              <a:t>MEJORA</a:t>
            </a:r>
            <a:r>
              <a:rPr lang="es-ES" dirty="0" smtClean="0"/>
              <a:t> LA RELACIÓN ENTRE TU BODEGA Y LA COMUNIDAD ONLINE.</a:t>
            </a:r>
          </a:p>
          <a:p>
            <a:endParaRPr lang="es-ES" dirty="0" smtClean="0"/>
          </a:p>
          <a:p>
            <a:r>
              <a:rPr lang="es-ES" dirty="0" smtClean="0">
                <a:solidFill>
                  <a:srgbClr val="CC00FF"/>
                </a:solidFill>
              </a:rPr>
              <a:t>CONOCE</a:t>
            </a:r>
            <a:r>
              <a:rPr lang="es-ES" dirty="0" smtClean="0"/>
              <a:t> EL COMPORTAMIENTO DE TU CONSUMIDOR. </a:t>
            </a:r>
            <a:r>
              <a:rPr lang="es-ES" dirty="0" smtClean="0">
                <a:solidFill>
                  <a:srgbClr val="CC00FF"/>
                </a:solidFill>
              </a:rPr>
              <a:t>SEGMENTA</a:t>
            </a:r>
          </a:p>
          <a:p>
            <a:endParaRPr lang="es-ES" dirty="0" smtClean="0"/>
          </a:p>
          <a:p>
            <a:r>
              <a:rPr lang="es-ES" dirty="0" smtClean="0">
                <a:solidFill>
                  <a:srgbClr val="CC00FF"/>
                </a:solidFill>
              </a:rPr>
              <a:t>COCINA</a:t>
            </a:r>
            <a:r>
              <a:rPr lang="es-ES" dirty="0" smtClean="0"/>
              <a:t>  TU PROPIA ESTRATEGIA , </a:t>
            </a:r>
            <a:r>
              <a:rPr lang="es-ES" dirty="0" smtClean="0">
                <a:solidFill>
                  <a:srgbClr val="CC00FF"/>
                </a:solidFill>
              </a:rPr>
              <a:t>PERSONALIZA.</a:t>
            </a:r>
          </a:p>
          <a:p>
            <a:endParaRPr lang="es-ES" dirty="0" smtClean="0"/>
          </a:p>
        </p:txBody>
      </p:sp>
    </p:spTree>
    <p:extLst>
      <p:ext uri="{BB962C8B-B14F-4D97-AF65-F5344CB8AC3E}">
        <p14:creationId xmlns:p14="http://schemas.microsoft.com/office/powerpoint/2010/main" val="219694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1316" y="330759"/>
            <a:ext cx="10947862" cy="1815882"/>
          </a:xfrm>
          <a:prstGeom prst="rect">
            <a:avLst/>
          </a:prstGeom>
        </p:spPr>
        <p:txBody>
          <a:bodyPr wrap="square">
            <a:spAutoFit/>
          </a:bodyPr>
          <a:lstStyle/>
          <a:p>
            <a:pPr algn="ctr"/>
            <a:r>
              <a:rPr lang="es-ES" sz="4000" dirty="0" smtClean="0">
                <a:solidFill>
                  <a:srgbClr val="CC00FF"/>
                </a:solidFill>
              </a:rPr>
              <a:t>Micro-Momentos</a:t>
            </a:r>
          </a:p>
          <a:p>
            <a:pPr algn="ctr"/>
            <a:r>
              <a:rPr lang="es-ES" sz="4000" dirty="0" smtClean="0">
                <a:solidFill>
                  <a:srgbClr val="FF0000"/>
                </a:solidFill>
              </a:rPr>
              <a:t>      </a:t>
            </a:r>
            <a:r>
              <a:rPr lang="es-ES" sz="4000" dirty="0" smtClean="0"/>
              <a:t>  </a:t>
            </a:r>
          </a:p>
          <a:p>
            <a:pPr algn="ctr"/>
            <a:r>
              <a:rPr lang="es-ES" sz="3200" dirty="0">
                <a:latin typeface="Bahnschrift SemiLight SemiConde" panose="020B0502040204020203" pitchFamily="34" charset="0"/>
              </a:rPr>
              <a:t>EMOCIÓNA- CREA </a:t>
            </a:r>
            <a:r>
              <a:rPr lang="es-ES" sz="3200" dirty="0" smtClean="0">
                <a:latin typeface="Bahnschrift SemiLight SemiConde" panose="020B0502040204020203" pitchFamily="34" charset="0"/>
              </a:rPr>
              <a:t>EXPERIENCIAS</a:t>
            </a:r>
          </a:p>
        </p:txBody>
      </p:sp>
      <p:pic>
        <p:nvPicPr>
          <p:cNvPr id="7" name="Imagen 6"/>
          <p:cNvPicPr>
            <a:picLocks noChangeAspect="1"/>
          </p:cNvPicPr>
          <p:nvPr/>
        </p:nvPicPr>
        <p:blipFill>
          <a:blip r:embed="rId2"/>
          <a:stretch>
            <a:fillRect/>
          </a:stretch>
        </p:blipFill>
        <p:spPr>
          <a:xfrm>
            <a:off x="6891904" y="3360805"/>
            <a:ext cx="4672359" cy="3109403"/>
          </a:xfrm>
          <a:prstGeom prst="rect">
            <a:avLst/>
          </a:prstGeom>
        </p:spPr>
      </p:pic>
      <p:pic>
        <p:nvPicPr>
          <p:cNvPr id="8" name="Imagen 7"/>
          <p:cNvPicPr>
            <a:picLocks noChangeAspect="1"/>
          </p:cNvPicPr>
          <p:nvPr/>
        </p:nvPicPr>
        <p:blipFill>
          <a:blip r:embed="rId3"/>
          <a:stretch>
            <a:fillRect/>
          </a:stretch>
        </p:blipFill>
        <p:spPr>
          <a:xfrm>
            <a:off x="1109709" y="3718251"/>
            <a:ext cx="4505538" cy="2236503"/>
          </a:xfrm>
          <a:prstGeom prst="rect">
            <a:avLst/>
          </a:prstGeom>
        </p:spPr>
      </p:pic>
    </p:spTree>
    <p:extLst>
      <p:ext uri="{BB962C8B-B14F-4D97-AF65-F5344CB8AC3E}">
        <p14:creationId xmlns:p14="http://schemas.microsoft.com/office/powerpoint/2010/main" val="64327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5233" y="121298"/>
            <a:ext cx="10720873" cy="1600438"/>
          </a:xfrm>
          <a:prstGeom prst="rect">
            <a:avLst/>
          </a:prstGeom>
          <a:noFill/>
        </p:spPr>
        <p:txBody>
          <a:bodyPr wrap="square" rtlCol="0">
            <a:spAutoFit/>
          </a:bodyPr>
          <a:lstStyle/>
          <a:p>
            <a:r>
              <a:rPr lang="es-ES" sz="4000" dirty="0" smtClean="0">
                <a:latin typeface="Bahnschrift SemiBold" panose="020B0502040204020203" pitchFamily="34" charset="0"/>
              </a:rPr>
              <a:t>EL ENOTURISMO ES UN CANAL DE VENTA DIRECTA DE PRODUCTO Y SERVICIO</a:t>
            </a:r>
          </a:p>
          <a:p>
            <a:endParaRPr lang="es-ES" dirty="0"/>
          </a:p>
        </p:txBody>
      </p:sp>
      <p:graphicFrame>
        <p:nvGraphicFramePr>
          <p:cNvPr id="3" name="Diagrama 2"/>
          <p:cNvGraphicFramePr/>
          <p:nvPr>
            <p:extLst>
              <p:ext uri="{D42A27DB-BD31-4B8C-83A1-F6EECF244321}">
                <p14:modId xmlns:p14="http://schemas.microsoft.com/office/powerpoint/2010/main" val="3304635425"/>
              </p:ext>
            </p:extLst>
          </p:nvPr>
        </p:nvGraphicFramePr>
        <p:xfrm>
          <a:off x="0" y="1940768"/>
          <a:ext cx="6615404" cy="49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8007017" y="2128254"/>
            <a:ext cx="3560124" cy="2369101"/>
          </a:xfrm>
          <a:prstGeom prst="rect">
            <a:avLst/>
          </a:prstGeom>
        </p:spPr>
      </p:pic>
      <p:sp>
        <p:nvSpPr>
          <p:cNvPr id="5" name="CuadroTexto 4"/>
          <p:cNvSpPr txBox="1"/>
          <p:nvPr/>
        </p:nvSpPr>
        <p:spPr>
          <a:xfrm>
            <a:off x="8154956" y="4903873"/>
            <a:ext cx="3648268" cy="1200329"/>
          </a:xfrm>
          <a:prstGeom prst="rect">
            <a:avLst/>
          </a:prstGeom>
          <a:noFill/>
        </p:spPr>
        <p:txBody>
          <a:bodyPr wrap="square" rtlCol="0">
            <a:spAutoFit/>
          </a:bodyPr>
          <a:lstStyle/>
          <a:p>
            <a:r>
              <a:rPr lang="es-ES" sz="2400" dirty="0" smtClean="0">
                <a:solidFill>
                  <a:srgbClr val="CC00FF"/>
                </a:solidFill>
                <a:latin typeface="Bahnschrift SemiBold" panose="020B0502040204020203" pitchFamily="34" charset="0"/>
              </a:rPr>
              <a:t>OPORTUNIDAD.</a:t>
            </a:r>
          </a:p>
          <a:p>
            <a:r>
              <a:rPr lang="es-ES" sz="2400" dirty="0" smtClean="0">
                <a:solidFill>
                  <a:srgbClr val="CC00FF"/>
                </a:solidFill>
                <a:latin typeface="Bahnschrift SemiBold" panose="020B0502040204020203" pitchFamily="34" charset="0"/>
              </a:rPr>
              <a:t>CONEXIÓN EMOCIONAL DIGITAL!</a:t>
            </a:r>
            <a:endParaRPr lang="es-ES" sz="2400" dirty="0">
              <a:solidFill>
                <a:srgbClr val="CC00FF"/>
              </a:solidFill>
              <a:latin typeface="Bahnschrift SemiBold" panose="020B0502040204020203" pitchFamily="34" charset="0"/>
            </a:endParaRPr>
          </a:p>
        </p:txBody>
      </p:sp>
    </p:spTree>
    <p:extLst>
      <p:ext uri="{BB962C8B-B14F-4D97-AF65-F5344CB8AC3E}">
        <p14:creationId xmlns:p14="http://schemas.microsoft.com/office/powerpoint/2010/main" val="401431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97327" y="1253186"/>
            <a:ext cx="3999323" cy="2206943"/>
          </a:xfrm>
          <a:prstGeom prst="rect">
            <a:avLst/>
          </a:prstGeom>
        </p:spPr>
      </p:pic>
      <p:pic>
        <p:nvPicPr>
          <p:cNvPr id="3" name="Imagen 2"/>
          <p:cNvPicPr>
            <a:picLocks noChangeAspect="1"/>
          </p:cNvPicPr>
          <p:nvPr/>
        </p:nvPicPr>
        <p:blipFill>
          <a:blip r:embed="rId3"/>
          <a:stretch>
            <a:fillRect/>
          </a:stretch>
        </p:blipFill>
        <p:spPr>
          <a:xfrm>
            <a:off x="498764" y="3937637"/>
            <a:ext cx="10846892" cy="2341067"/>
          </a:xfrm>
          <a:prstGeom prst="rect">
            <a:avLst/>
          </a:prstGeom>
          <a:ln w="127000" cap="sq">
            <a:solidFill>
              <a:srgbClr val="CC00F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98194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rot="629760">
            <a:off x="4496404" y="3204198"/>
            <a:ext cx="4607071" cy="1015663"/>
          </a:xfrm>
          <a:prstGeom prst="rect">
            <a:avLst/>
          </a:prstGeom>
          <a:noFill/>
        </p:spPr>
        <p:txBody>
          <a:bodyPr wrap="square" rtlCol="0">
            <a:spAutoFit/>
          </a:bodyPr>
          <a:lstStyle/>
          <a:p>
            <a:r>
              <a:rPr lang="es-ES" sz="6000" dirty="0" smtClean="0">
                <a:solidFill>
                  <a:srgbClr val="CC00FF"/>
                </a:solidFill>
                <a:latin typeface="Bradley Hand ITC" panose="03070402050302030203" pitchFamily="66" charset="0"/>
              </a:rPr>
              <a:t>GRACIAS</a:t>
            </a:r>
            <a:endParaRPr lang="es-ES" sz="6000" dirty="0">
              <a:solidFill>
                <a:srgbClr val="CC00FF"/>
              </a:solidFill>
              <a:latin typeface="Bradley Hand ITC" panose="03070402050302030203" pitchFamily="66" charset="0"/>
            </a:endParaRPr>
          </a:p>
        </p:txBody>
      </p:sp>
      <p:pic>
        <p:nvPicPr>
          <p:cNvPr id="6" name="Imagen 5"/>
          <p:cNvPicPr>
            <a:picLocks noChangeAspect="1"/>
          </p:cNvPicPr>
          <p:nvPr/>
        </p:nvPicPr>
        <p:blipFill>
          <a:blip r:embed="rId2"/>
          <a:stretch>
            <a:fillRect/>
          </a:stretch>
        </p:blipFill>
        <p:spPr>
          <a:xfrm flipH="1">
            <a:off x="2217613" y="933062"/>
            <a:ext cx="2448187" cy="2713653"/>
          </a:xfrm>
          <a:prstGeom prst="rect">
            <a:avLst/>
          </a:prstGeom>
        </p:spPr>
      </p:pic>
      <p:sp>
        <p:nvSpPr>
          <p:cNvPr id="8" name="CuadroTexto 7"/>
          <p:cNvSpPr txBox="1"/>
          <p:nvPr/>
        </p:nvSpPr>
        <p:spPr>
          <a:xfrm>
            <a:off x="2077654" y="4749282"/>
            <a:ext cx="8251334" cy="646331"/>
          </a:xfrm>
          <a:prstGeom prst="rect">
            <a:avLst/>
          </a:prstGeom>
          <a:noFill/>
        </p:spPr>
        <p:txBody>
          <a:bodyPr wrap="square" rtlCol="0">
            <a:spAutoFit/>
          </a:bodyPr>
          <a:lstStyle/>
          <a:p>
            <a:r>
              <a:rPr lang="es-ES" i="1" dirty="0" smtClean="0">
                <a:latin typeface="Bahnschrift SemiBold" panose="020B0502040204020203" pitchFamily="34" charset="0"/>
              </a:rPr>
              <a:t>No sobrevive el más fuerte, sino el que mejor se adapte al cambio, </a:t>
            </a:r>
          </a:p>
          <a:p>
            <a:r>
              <a:rPr lang="es-ES" i="1" dirty="0" smtClean="0">
                <a:latin typeface="Bahnschrift SemiBold" panose="020B0502040204020203" pitchFamily="34" charset="0"/>
              </a:rPr>
              <a:t>CHARLES DARWIN.</a:t>
            </a:r>
            <a:endParaRPr lang="es-ES" i="1" dirty="0">
              <a:latin typeface="Bahnschrift SemiBold" panose="020B0502040204020203" pitchFamily="34" charset="0"/>
            </a:endParaRPr>
          </a:p>
        </p:txBody>
      </p:sp>
    </p:spTree>
    <p:extLst>
      <p:ext uri="{BB962C8B-B14F-4D97-AF65-F5344CB8AC3E}">
        <p14:creationId xmlns:p14="http://schemas.microsoft.com/office/powerpoint/2010/main" val="3687782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6139" y="368485"/>
            <a:ext cx="7096359" cy="1066892"/>
          </a:xfrm>
          <a:prstGeom prst="rect">
            <a:avLst/>
          </a:prstGeom>
        </p:spPr>
      </p:pic>
      <p:pic>
        <p:nvPicPr>
          <p:cNvPr id="3" name="Imagen 2"/>
          <p:cNvPicPr>
            <a:picLocks noChangeAspect="1"/>
          </p:cNvPicPr>
          <p:nvPr/>
        </p:nvPicPr>
        <p:blipFill>
          <a:blip r:embed="rId3"/>
          <a:stretch>
            <a:fillRect/>
          </a:stretch>
        </p:blipFill>
        <p:spPr>
          <a:xfrm>
            <a:off x="173246" y="1543442"/>
            <a:ext cx="11296867" cy="4907705"/>
          </a:xfrm>
          <a:prstGeom prst="rect">
            <a:avLst/>
          </a:prstGeom>
        </p:spPr>
      </p:pic>
    </p:spTree>
    <p:extLst>
      <p:ext uri="{BB962C8B-B14F-4D97-AF65-F5344CB8AC3E}">
        <p14:creationId xmlns:p14="http://schemas.microsoft.com/office/powerpoint/2010/main" val="123611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80785" y="634138"/>
            <a:ext cx="8465779" cy="707886"/>
          </a:xfrm>
          <a:prstGeom prst="rect">
            <a:avLst/>
          </a:prstGeom>
        </p:spPr>
        <p:txBody>
          <a:bodyPr wrap="none">
            <a:spAutoFit/>
          </a:bodyPr>
          <a:lstStyle/>
          <a:p>
            <a:r>
              <a:rPr lang="es-ES" sz="4000" dirty="0">
                <a:solidFill>
                  <a:schemeClr val="tx1">
                    <a:lumMod val="95000"/>
                    <a:lumOff val="5000"/>
                  </a:schemeClr>
                </a:solidFill>
                <a:latin typeface="Bahnschrift SemiLight SemiConde" panose="020B0502040204020203" pitchFamily="34" charset="0"/>
              </a:rPr>
              <a:t>Clasificar las redes sociales, todo un reto</a:t>
            </a:r>
            <a:endParaRPr lang="es-ES" sz="4000" dirty="0"/>
          </a:p>
        </p:txBody>
      </p:sp>
      <p:sp>
        <p:nvSpPr>
          <p:cNvPr id="7" name="AutoShape 2" descr="CLASIFICACION DE LAS REDES SOCIALES | mibloges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2"/>
          <a:stretch>
            <a:fillRect/>
          </a:stretch>
        </p:blipFill>
        <p:spPr>
          <a:xfrm>
            <a:off x="3433675" y="2044931"/>
            <a:ext cx="4556544" cy="4021541"/>
          </a:xfrm>
          <a:prstGeom prst="rect">
            <a:avLst/>
          </a:prstGeom>
        </p:spPr>
      </p:pic>
    </p:spTree>
    <p:extLst>
      <p:ext uri="{BB962C8B-B14F-4D97-AF65-F5344CB8AC3E}">
        <p14:creationId xmlns:p14="http://schemas.microsoft.com/office/powerpoint/2010/main" val="136162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9120" y="545515"/>
            <a:ext cx="6096000" cy="1323439"/>
          </a:xfrm>
          <a:prstGeom prst="rect">
            <a:avLst/>
          </a:prstGeom>
        </p:spPr>
        <p:txBody>
          <a:bodyPr>
            <a:spAutoFit/>
          </a:bodyPr>
          <a:lstStyle/>
          <a:p>
            <a:r>
              <a:rPr lang="es-ES" sz="4000" dirty="0">
                <a:solidFill>
                  <a:schemeClr val="tx1">
                    <a:lumMod val="95000"/>
                    <a:lumOff val="5000"/>
                  </a:schemeClr>
                </a:solidFill>
                <a:latin typeface="Bahnschrift SemiLight SemiConde" panose="020B0502040204020203" pitchFamily="34" charset="0"/>
              </a:rPr>
              <a:t>RRSS PERSONALES</a:t>
            </a:r>
            <a:br>
              <a:rPr lang="es-ES" sz="4000" dirty="0">
                <a:solidFill>
                  <a:schemeClr val="tx1">
                    <a:lumMod val="95000"/>
                    <a:lumOff val="5000"/>
                  </a:schemeClr>
                </a:solidFill>
                <a:latin typeface="Bahnschrift SemiLight SemiConde" panose="020B0502040204020203" pitchFamily="34" charset="0"/>
              </a:rPr>
            </a:br>
            <a:endParaRPr lang="es-ES" sz="4000" dirty="0"/>
          </a:p>
        </p:txBody>
      </p:sp>
      <p:sp>
        <p:nvSpPr>
          <p:cNvPr id="3" name="Rectángulo 2"/>
          <p:cNvSpPr/>
          <p:nvPr/>
        </p:nvSpPr>
        <p:spPr>
          <a:xfrm>
            <a:off x="694312" y="1631295"/>
            <a:ext cx="11123519" cy="4093428"/>
          </a:xfrm>
          <a:prstGeom prst="rect">
            <a:avLst/>
          </a:prstGeom>
        </p:spPr>
        <p:txBody>
          <a:bodyPr wrap="square">
            <a:spAutoFit/>
          </a:bodyPr>
          <a:lstStyle/>
          <a:p>
            <a:r>
              <a:rPr lang="es-ES" sz="2400" b="1" dirty="0" smtClean="0">
                <a:latin typeface="Bahnschrift SemiLight SemiConde" panose="020B0502040204020203" pitchFamily="34" charset="0"/>
              </a:rPr>
              <a:t>Consejo</a:t>
            </a:r>
            <a:endParaRPr lang="es-ES" sz="2400" b="1" dirty="0" smtClean="0"/>
          </a:p>
          <a:p>
            <a:endParaRPr lang="es-ES" b="1" dirty="0"/>
          </a:p>
          <a:p>
            <a:r>
              <a:rPr lang="es-ES" sz="2000" dirty="0" smtClean="0">
                <a:solidFill>
                  <a:srgbClr val="CC00FF"/>
                </a:solidFill>
                <a:latin typeface="Bahnschrift SemiLight SemiConde" panose="020B0502040204020203" pitchFamily="34" charset="0"/>
              </a:rPr>
              <a:t>Localiza</a:t>
            </a:r>
            <a:r>
              <a:rPr lang="es-ES" sz="2000" dirty="0" smtClean="0">
                <a:latin typeface="Bahnschrift SemiLight SemiConde" panose="020B0502040204020203" pitchFamily="34" charset="0"/>
              </a:rPr>
              <a:t> </a:t>
            </a:r>
            <a:r>
              <a:rPr lang="es-ES" sz="2000" dirty="0">
                <a:latin typeface="Bahnschrift SemiLight SemiConde" panose="020B0502040204020203" pitchFamily="34" charset="0"/>
              </a:rPr>
              <a:t>en qué red están tus usuarios, qué </a:t>
            </a:r>
            <a:r>
              <a:rPr lang="es-ES" sz="2000" dirty="0">
                <a:solidFill>
                  <a:srgbClr val="CC00FF"/>
                </a:solidFill>
                <a:latin typeface="Bahnschrift SemiLight SemiConde" panose="020B0502040204020203" pitchFamily="34" charset="0"/>
              </a:rPr>
              <a:t>S</a:t>
            </a:r>
            <a:r>
              <a:rPr lang="es-ES" sz="2000" dirty="0" smtClean="0">
                <a:solidFill>
                  <a:srgbClr val="CC00FF"/>
                </a:solidFill>
                <a:latin typeface="Bahnschrift SemiLight SemiConde" panose="020B0502040204020203" pitchFamily="34" charset="0"/>
              </a:rPr>
              <a:t>entimientos</a:t>
            </a:r>
            <a:r>
              <a:rPr lang="es-ES" sz="2000" dirty="0" smtClean="0">
                <a:latin typeface="Bahnschrift SemiLight SemiConde" panose="020B0502040204020203" pitchFamily="34" charset="0"/>
              </a:rPr>
              <a:t> </a:t>
            </a:r>
            <a:r>
              <a:rPr lang="es-ES" sz="2000" dirty="0">
                <a:latin typeface="Bahnschrift SemiLight SemiConde" panose="020B0502040204020203" pitchFamily="34" charset="0"/>
              </a:rPr>
              <a:t>les mueve, qué comparten en ellas. Lo interesante no es en qué red encajes tú como </a:t>
            </a:r>
            <a:r>
              <a:rPr lang="es-ES" sz="2000" dirty="0" smtClean="0">
                <a:latin typeface="Bahnschrift SemiLight SemiConde" panose="020B0502040204020203" pitchFamily="34" charset="0"/>
              </a:rPr>
              <a:t>bodega </a:t>
            </a:r>
            <a:r>
              <a:rPr lang="es-ES" sz="2000" dirty="0">
                <a:latin typeface="Bahnschrift SemiLight SemiConde" panose="020B0502040204020203" pitchFamily="34" charset="0"/>
              </a:rPr>
              <a:t>(para eso están otras plataformas), sino dónde pasan más </a:t>
            </a:r>
            <a:r>
              <a:rPr lang="es-ES" sz="2000" dirty="0">
                <a:solidFill>
                  <a:srgbClr val="CC00FF"/>
                </a:solidFill>
                <a:latin typeface="Bahnschrift SemiLight SemiConde" panose="020B0502040204020203" pitchFamily="34" charset="0"/>
              </a:rPr>
              <a:t>T</a:t>
            </a:r>
            <a:r>
              <a:rPr lang="es-ES" sz="2000" dirty="0" smtClean="0">
                <a:solidFill>
                  <a:srgbClr val="CC00FF"/>
                </a:solidFill>
                <a:latin typeface="Bahnschrift SemiLight SemiConde" panose="020B0502040204020203" pitchFamily="34" charset="0"/>
              </a:rPr>
              <a:t>iempo </a:t>
            </a:r>
            <a:r>
              <a:rPr lang="es-ES" sz="2000" dirty="0">
                <a:latin typeface="Bahnschrift SemiLight SemiConde" panose="020B0502040204020203" pitchFamily="34" charset="0"/>
              </a:rPr>
              <a:t>tus usuarios</a:t>
            </a:r>
            <a:r>
              <a:rPr lang="es-ES" sz="2000" dirty="0" smtClean="0">
                <a:latin typeface="Bahnschrift SemiLight SemiConde" panose="020B0502040204020203" pitchFamily="34" charset="0"/>
              </a:rPr>
              <a:t>.</a:t>
            </a:r>
          </a:p>
          <a:p>
            <a:endParaRPr lang="es-ES" sz="2000" dirty="0" smtClean="0">
              <a:latin typeface="Bahnschrift SemiLight SemiConde" panose="020B0502040204020203" pitchFamily="34" charset="0"/>
            </a:endParaRPr>
          </a:p>
          <a:p>
            <a:pPr marL="342900" indent="-342900">
              <a:buFont typeface="+mj-lt"/>
              <a:buAutoNum type="arabicPeriod"/>
            </a:pPr>
            <a:r>
              <a:rPr lang="es-ES" sz="2000" dirty="0">
                <a:latin typeface="Bahnschrift SemiLight SemiConde" panose="020B0502040204020203" pitchFamily="34" charset="0"/>
              </a:rPr>
              <a:t>Ten presencia en las redes donde están tus usuarios</a:t>
            </a:r>
            <a:r>
              <a:rPr lang="es-ES" sz="2000" dirty="0" smtClean="0">
                <a:latin typeface="Bahnschrift SemiLight SemiConde" panose="020B0502040204020203" pitchFamily="34" charset="0"/>
              </a:rPr>
              <a:t>.</a:t>
            </a:r>
            <a:endParaRPr lang="es-ES" sz="2000" dirty="0">
              <a:latin typeface="Bahnschrift SemiLight SemiConde" panose="020B0502040204020203" pitchFamily="34" charset="0"/>
            </a:endParaRPr>
          </a:p>
          <a:p>
            <a:pPr marL="342900" indent="-342900">
              <a:buFont typeface="+mj-lt"/>
              <a:buAutoNum type="arabicPeriod"/>
            </a:pPr>
            <a:r>
              <a:rPr lang="es-ES" sz="2000" dirty="0" smtClean="0">
                <a:latin typeface="Bahnschrift SemiLight SemiConde" panose="020B0502040204020203" pitchFamily="34" charset="0"/>
              </a:rPr>
              <a:t>Crea </a:t>
            </a:r>
            <a:r>
              <a:rPr lang="es-ES" sz="2000" dirty="0">
                <a:latin typeface="Bahnschrift SemiLight SemiConde" panose="020B0502040204020203" pitchFamily="34" charset="0"/>
              </a:rPr>
              <a:t>una </a:t>
            </a:r>
            <a:r>
              <a:rPr lang="es-ES" sz="2000" dirty="0">
                <a:solidFill>
                  <a:srgbClr val="CC00FF"/>
                </a:solidFill>
                <a:latin typeface="Bahnschrift SemiLight SemiConde" panose="020B0502040204020203" pitchFamily="34" charset="0"/>
              </a:rPr>
              <a:t>C</a:t>
            </a:r>
            <a:r>
              <a:rPr lang="es-ES" sz="2000" dirty="0" smtClean="0">
                <a:solidFill>
                  <a:srgbClr val="CC00FF"/>
                </a:solidFill>
                <a:latin typeface="Bahnschrift SemiLight SemiConde" panose="020B0502040204020203" pitchFamily="34" charset="0"/>
              </a:rPr>
              <a:t>omunidad</a:t>
            </a:r>
            <a:r>
              <a:rPr lang="es-ES" sz="2000" dirty="0" smtClean="0">
                <a:latin typeface="Bahnschrift SemiLight SemiConde" panose="020B0502040204020203" pitchFamily="34" charset="0"/>
              </a:rPr>
              <a:t> </a:t>
            </a:r>
            <a:r>
              <a:rPr lang="es-ES" sz="2000" dirty="0">
                <a:latin typeface="Bahnschrift SemiLight SemiConde" panose="020B0502040204020203" pitchFamily="34" charset="0"/>
              </a:rPr>
              <a:t>con ellos, </a:t>
            </a:r>
            <a:r>
              <a:rPr lang="es-ES" sz="2000" dirty="0">
                <a:solidFill>
                  <a:srgbClr val="CC00FF"/>
                </a:solidFill>
                <a:latin typeface="Bahnschrift SemiLight SemiConde" panose="020B0502040204020203" pitchFamily="34" charset="0"/>
              </a:rPr>
              <a:t>I</a:t>
            </a:r>
            <a:r>
              <a:rPr lang="es-ES" sz="2000" dirty="0" smtClean="0">
                <a:solidFill>
                  <a:srgbClr val="CC00FF"/>
                </a:solidFill>
                <a:latin typeface="Bahnschrift SemiLight SemiConde" panose="020B0502040204020203" pitchFamily="34" charset="0"/>
              </a:rPr>
              <a:t>mplícalos </a:t>
            </a:r>
            <a:r>
              <a:rPr lang="es-ES" sz="2000" dirty="0">
                <a:solidFill>
                  <a:srgbClr val="CC00FF"/>
                </a:solidFill>
                <a:latin typeface="Bahnschrift SemiLight SemiConde" panose="020B0502040204020203" pitchFamily="34" charset="0"/>
              </a:rPr>
              <a:t>e </a:t>
            </a:r>
            <a:r>
              <a:rPr lang="es-ES" sz="2000" dirty="0" smtClean="0">
                <a:solidFill>
                  <a:srgbClr val="CC00FF"/>
                </a:solidFill>
                <a:latin typeface="Bahnschrift SemiLight SemiConde" panose="020B0502040204020203" pitchFamily="34" charset="0"/>
              </a:rPr>
              <a:t>Implícate. </a:t>
            </a:r>
            <a:endParaRPr lang="es-ES" sz="2000" dirty="0">
              <a:solidFill>
                <a:srgbClr val="CC00FF"/>
              </a:solidFill>
              <a:latin typeface="Bahnschrift SemiLight SemiConde" panose="020B0502040204020203" pitchFamily="34" charset="0"/>
            </a:endParaRPr>
          </a:p>
          <a:p>
            <a:pPr marL="342900" indent="-342900">
              <a:buFont typeface="+mj-lt"/>
              <a:buAutoNum type="arabicPeriod"/>
            </a:pPr>
            <a:r>
              <a:rPr lang="es-ES" sz="2000" dirty="0" smtClean="0">
                <a:latin typeface="Bahnschrift SemiLight SemiConde" panose="020B0502040204020203" pitchFamily="34" charset="0"/>
              </a:rPr>
              <a:t>Vigila </a:t>
            </a:r>
            <a:r>
              <a:rPr lang="es-ES" sz="2000" dirty="0">
                <a:latin typeface="Bahnschrift SemiLight SemiConde" panose="020B0502040204020203" pitchFamily="34" charset="0"/>
              </a:rPr>
              <a:t>tu lenguaje y ponte en sintonía con el de la propia red y tus compradores. </a:t>
            </a:r>
            <a:r>
              <a:rPr lang="es-ES" sz="2000" dirty="0">
                <a:solidFill>
                  <a:srgbClr val="CC00FF"/>
                </a:solidFill>
                <a:latin typeface="Bahnschrift SemiLight SemiConde" panose="020B0502040204020203" pitchFamily="34" charset="0"/>
              </a:rPr>
              <a:t>No</a:t>
            </a:r>
            <a:r>
              <a:rPr lang="es-ES" sz="2000" dirty="0">
                <a:latin typeface="Bahnschrift SemiLight SemiConde" panose="020B0502040204020203" pitchFamily="34" charset="0"/>
              </a:rPr>
              <a:t> van a sus redes personales para que les </a:t>
            </a:r>
            <a:r>
              <a:rPr lang="es-ES" sz="2000" dirty="0">
                <a:solidFill>
                  <a:srgbClr val="CC00FF"/>
                </a:solidFill>
                <a:latin typeface="Bahnschrift SemiLight SemiConde" panose="020B0502040204020203" pitchFamily="34" charset="0"/>
              </a:rPr>
              <a:t>V</a:t>
            </a:r>
            <a:r>
              <a:rPr lang="es-ES" sz="2000" dirty="0" smtClean="0">
                <a:solidFill>
                  <a:srgbClr val="CC00FF"/>
                </a:solidFill>
                <a:latin typeface="Bahnschrift SemiLight SemiConde" panose="020B0502040204020203" pitchFamily="34" charset="0"/>
              </a:rPr>
              <a:t>endas</a:t>
            </a:r>
            <a:r>
              <a:rPr lang="es-ES" sz="2000" dirty="0" smtClean="0">
                <a:latin typeface="Bahnschrift SemiLight SemiConde" panose="020B0502040204020203" pitchFamily="34" charset="0"/>
              </a:rPr>
              <a:t> vinos/servicios.</a:t>
            </a:r>
            <a:endParaRPr lang="es-ES" sz="2000" dirty="0">
              <a:latin typeface="Bahnschrift SemiLight SemiConde" panose="020B0502040204020203" pitchFamily="34" charset="0"/>
            </a:endParaRPr>
          </a:p>
          <a:p>
            <a:pPr marL="342900" indent="-342900">
              <a:buFont typeface="+mj-lt"/>
              <a:buAutoNum type="arabicPeriod"/>
            </a:pPr>
            <a:r>
              <a:rPr lang="es-ES" sz="2000" dirty="0" smtClean="0">
                <a:latin typeface="Bahnschrift SemiLight SemiConde" panose="020B0502040204020203" pitchFamily="34" charset="0"/>
              </a:rPr>
              <a:t>Cuando </a:t>
            </a:r>
            <a:r>
              <a:rPr lang="es-ES" sz="2000" dirty="0">
                <a:latin typeface="Bahnschrift SemiLight SemiConde" panose="020B0502040204020203" pitchFamily="34" charset="0"/>
              </a:rPr>
              <a:t>utilices anuncios (Ads) analiza bien qué posibilidades te ofrece la plataforma para que optimices tus resultados.</a:t>
            </a:r>
          </a:p>
          <a:p>
            <a:endParaRPr lang="es-ES" dirty="0"/>
          </a:p>
        </p:txBody>
      </p:sp>
      <p:pic>
        <p:nvPicPr>
          <p:cNvPr id="4" name="Imagen 3"/>
          <p:cNvPicPr>
            <a:picLocks noChangeAspect="1"/>
          </p:cNvPicPr>
          <p:nvPr/>
        </p:nvPicPr>
        <p:blipFill>
          <a:blip r:embed="rId2"/>
          <a:stretch>
            <a:fillRect/>
          </a:stretch>
        </p:blipFill>
        <p:spPr>
          <a:xfrm>
            <a:off x="2465138" y="6150803"/>
            <a:ext cx="9193565" cy="479526"/>
          </a:xfrm>
          <a:prstGeom prst="rect">
            <a:avLst/>
          </a:prstGeom>
        </p:spPr>
      </p:pic>
      <p:pic>
        <p:nvPicPr>
          <p:cNvPr id="5" name="Imagen 4"/>
          <p:cNvPicPr>
            <a:picLocks noChangeAspect="1"/>
          </p:cNvPicPr>
          <p:nvPr/>
        </p:nvPicPr>
        <p:blipFill>
          <a:blip r:embed="rId3"/>
          <a:stretch>
            <a:fillRect/>
          </a:stretch>
        </p:blipFill>
        <p:spPr>
          <a:xfrm>
            <a:off x="579120" y="6092614"/>
            <a:ext cx="1174865" cy="765385"/>
          </a:xfrm>
          <a:prstGeom prst="rect">
            <a:avLst/>
          </a:prstGeom>
        </p:spPr>
      </p:pic>
    </p:spTree>
    <p:extLst>
      <p:ext uri="{BB962C8B-B14F-4D97-AF65-F5344CB8AC3E}">
        <p14:creationId xmlns:p14="http://schemas.microsoft.com/office/powerpoint/2010/main" val="3578946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6426" y="434633"/>
            <a:ext cx="10640157" cy="707886"/>
          </a:xfrm>
          <a:prstGeom prst="rect">
            <a:avLst/>
          </a:prstGeom>
        </p:spPr>
        <p:txBody>
          <a:bodyPr wrap="none">
            <a:spAutoFit/>
          </a:bodyPr>
          <a:lstStyle/>
          <a:p>
            <a:r>
              <a:rPr lang="es-ES" sz="4000" dirty="0" smtClean="0"/>
              <a:t>RRSS Mensajería Instantánea. Reinas del mercado </a:t>
            </a:r>
            <a:endParaRPr lang="es-ES" sz="4000" dirty="0"/>
          </a:p>
        </p:txBody>
      </p:sp>
      <p:sp>
        <p:nvSpPr>
          <p:cNvPr id="3" name="Rectángulo 2"/>
          <p:cNvSpPr/>
          <p:nvPr/>
        </p:nvSpPr>
        <p:spPr>
          <a:xfrm>
            <a:off x="521207" y="1447562"/>
            <a:ext cx="11218848" cy="3754874"/>
          </a:xfrm>
          <a:prstGeom prst="rect">
            <a:avLst/>
          </a:prstGeom>
        </p:spPr>
        <p:txBody>
          <a:bodyPr wrap="square">
            <a:spAutoFit/>
          </a:bodyPr>
          <a:lstStyle/>
          <a:p>
            <a:r>
              <a:rPr lang="es-ES" sz="2400" b="1" dirty="0" smtClean="0">
                <a:latin typeface="Bahnschrift SemiLight SemiConde" panose="020B0502040204020203" pitchFamily="34" charset="0"/>
              </a:rPr>
              <a:t>Consejo</a:t>
            </a:r>
            <a:endParaRPr lang="es-ES" sz="2400" b="1" dirty="0" smtClean="0">
              <a:latin typeface="Bahnschrift SemiLight SemiConde" panose="020B0502040204020203" pitchFamily="34" charset="0"/>
            </a:endParaRPr>
          </a:p>
          <a:p>
            <a:endParaRPr lang="es-ES" sz="1000" dirty="0">
              <a:latin typeface="Bahnschrift SemiLight SemiConde" panose="020B0502040204020203" pitchFamily="34" charset="0"/>
            </a:endParaRPr>
          </a:p>
          <a:p>
            <a:r>
              <a:rPr lang="es-ES" dirty="0" smtClean="0">
                <a:latin typeface="Bahnschrift SemiLight SemiConde" panose="020B0502040204020203" pitchFamily="34" charset="0"/>
              </a:rPr>
              <a:t>Pueden pareceros  </a:t>
            </a:r>
            <a:r>
              <a:rPr lang="es-ES" dirty="0">
                <a:latin typeface="Bahnschrift SemiLight SemiConde" panose="020B0502040204020203" pitchFamily="34" charset="0"/>
              </a:rPr>
              <a:t>una manera invasiva de interactuar con </a:t>
            </a:r>
            <a:r>
              <a:rPr lang="es-ES" dirty="0" smtClean="0">
                <a:latin typeface="Bahnschrift SemiLight SemiConde" panose="020B0502040204020203" pitchFamily="34" charset="0"/>
              </a:rPr>
              <a:t>vuestros clientes.</a:t>
            </a:r>
          </a:p>
          <a:p>
            <a:endParaRPr lang="es-ES" dirty="0" smtClean="0">
              <a:latin typeface="Bahnschrift SemiLight SemiConde" panose="020B0502040204020203" pitchFamily="34" charset="0"/>
            </a:endParaRPr>
          </a:p>
          <a:p>
            <a:r>
              <a:rPr lang="es-ES" dirty="0" smtClean="0">
                <a:latin typeface="Bahnschrift SemiLight SemiConde" panose="020B0502040204020203" pitchFamily="34" charset="0"/>
              </a:rPr>
              <a:t>WhatsApp </a:t>
            </a:r>
            <a:r>
              <a:rPr lang="es-ES" dirty="0">
                <a:latin typeface="Bahnschrift SemiLight SemiConde" panose="020B0502040204020203" pitchFamily="34" charset="0"/>
              </a:rPr>
              <a:t>for Business es una realidad. Grandes marcas como Pringles, Nestlé o Hellmann’s ya han lanzado campañas en esta red. Marcas pequeñas, como la cafetería de tu barrio puede que ahora mismo esté recibiendo pedidos por WhatsApp. Nuevos modelos de empresa como Amovens, también ofrecen atención al cliente por esta vía y funciona bastante bien.</a:t>
            </a:r>
          </a:p>
          <a:p>
            <a:endParaRPr lang="es-ES" dirty="0">
              <a:latin typeface="Bahnschrift SemiLight SemiConde" panose="020B0502040204020203" pitchFamily="34" charset="0"/>
            </a:endParaRPr>
          </a:p>
          <a:p>
            <a:pPr algn="r"/>
            <a:r>
              <a:rPr lang="es-ES" sz="3200" b="1" dirty="0">
                <a:solidFill>
                  <a:srgbClr val="CC00FF"/>
                </a:solidFill>
                <a:latin typeface="Bahnschrift SemiLight SemiConde" panose="020B0502040204020203" pitchFamily="34" charset="0"/>
              </a:rPr>
              <a:t>Piensa cómo pueden beneficiarte este tipo de </a:t>
            </a:r>
            <a:r>
              <a:rPr lang="es-ES" sz="3200" b="1" dirty="0" smtClean="0">
                <a:solidFill>
                  <a:srgbClr val="CC00FF"/>
                </a:solidFill>
                <a:latin typeface="Bahnschrift SemiLight SemiConde" panose="020B0502040204020203" pitchFamily="34" charset="0"/>
              </a:rPr>
              <a:t>mensajerías,</a:t>
            </a:r>
          </a:p>
          <a:p>
            <a:pPr algn="r"/>
            <a:endParaRPr lang="es-ES" sz="3200" b="1" dirty="0">
              <a:solidFill>
                <a:srgbClr val="CC00FF"/>
              </a:solidFill>
              <a:latin typeface="Bahnschrift SemiLight SemiConde" panose="020B0502040204020203" pitchFamily="34" charset="0"/>
            </a:endParaRPr>
          </a:p>
          <a:p>
            <a:pPr algn="r"/>
            <a:r>
              <a:rPr lang="es-ES" sz="3200" b="1" dirty="0">
                <a:solidFill>
                  <a:srgbClr val="CC00FF"/>
                </a:solidFill>
                <a:latin typeface="Bahnschrift SemiLight SemiConde" panose="020B0502040204020203" pitchFamily="34" charset="0"/>
              </a:rPr>
              <a:t>H</a:t>
            </a:r>
            <a:r>
              <a:rPr lang="es-ES" sz="3200" b="1" dirty="0" smtClean="0">
                <a:solidFill>
                  <a:srgbClr val="CC00FF"/>
                </a:solidFill>
                <a:latin typeface="Bahnschrift SemiLight SemiConde" panose="020B0502040204020203" pitchFamily="34" charset="0"/>
              </a:rPr>
              <a:t>az </a:t>
            </a:r>
            <a:r>
              <a:rPr lang="es-ES" sz="3200" b="1" dirty="0">
                <a:solidFill>
                  <a:srgbClr val="CC00FF"/>
                </a:solidFill>
                <a:latin typeface="Bahnschrift SemiLight SemiConde" panose="020B0502040204020203" pitchFamily="34" charset="0"/>
              </a:rPr>
              <a:t>un buen uso de ellas.</a:t>
            </a:r>
          </a:p>
        </p:txBody>
      </p:sp>
      <p:pic>
        <p:nvPicPr>
          <p:cNvPr id="4" name="Imagen 3"/>
          <p:cNvPicPr>
            <a:picLocks noChangeAspect="1"/>
          </p:cNvPicPr>
          <p:nvPr/>
        </p:nvPicPr>
        <p:blipFill>
          <a:blip r:embed="rId2"/>
          <a:stretch>
            <a:fillRect/>
          </a:stretch>
        </p:blipFill>
        <p:spPr>
          <a:xfrm>
            <a:off x="426788" y="5906942"/>
            <a:ext cx="11205419" cy="951058"/>
          </a:xfrm>
          <a:prstGeom prst="rect">
            <a:avLst/>
          </a:prstGeom>
        </p:spPr>
      </p:pic>
    </p:spTree>
    <p:extLst>
      <p:ext uri="{BB962C8B-B14F-4D97-AF65-F5344CB8AC3E}">
        <p14:creationId xmlns:p14="http://schemas.microsoft.com/office/powerpoint/2010/main" val="171052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4502" y="609200"/>
            <a:ext cx="8012298" cy="707886"/>
          </a:xfrm>
          <a:prstGeom prst="rect">
            <a:avLst/>
          </a:prstGeom>
        </p:spPr>
        <p:txBody>
          <a:bodyPr wrap="square">
            <a:spAutoFit/>
          </a:bodyPr>
          <a:lstStyle/>
          <a:p>
            <a:r>
              <a:rPr lang="pt-BR" sz="4000" dirty="0" smtClean="0">
                <a:solidFill>
                  <a:schemeClr val="tx1">
                    <a:lumMod val="95000"/>
                    <a:lumOff val="5000"/>
                  </a:schemeClr>
                </a:solidFill>
                <a:latin typeface="Bahnschrift SemiLight SemiConde" panose="020B0502040204020203" pitchFamily="34" charset="0"/>
              </a:rPr>
              <a:t>RRSS  fotos, imágenes, musica, vídeos</a:t>
            </a:r>
            <a:endParaRPr lang="es-ES" sz="4000" dirty="0"/>
          </a:p>
        </p:txBody>
      </p:sp>
      <p:pic>
        <p:nvPicPr>
          <p:cNvPr id="4" name="Imagen 3"/>
          <p:cNvPicPr>
            <a:picLocks noChangeAspect="1"/>
          </p:cNvPicPr>
          <p:nvPr/>
        </p:nvPicPr>
        <p:blipFill>
          <a:blip r:embed="rId2"/>
          <a:stretch>
            <a:fillRect/>
          </a:stretch>
        </p:blipFill>
        <p:spPr>
          <a:xfrm>
            <a:off x="557304" y="1371421"/>
            <a:ext cx="11077392" cy="4115157"/>
          </a:xfrm>
          <a:prstGeom prst="rect">
            <a:avLst/>
          </a:prstGeom>
        </p:spPr>
      </p:pic>
      <p:pic>
        <p:nvPicPr>
          <p:cNvPr id="6" name="Imagen 5"/>
          <p:cNvPicPr>
            <a:picLocks noChangeAspect="1"/>
          </p:cNvPicPr>
          <p:nvPr/>
        </p:nvPicPr>
        <p:blipFill>
          <a:blip r:embed="rId3"/>
          <a:stretch>
            <a:fillRect/>
          </a:stretch>
        </p:blipFill>
        <p:spPr>
          <a:xfrm>
            <a:off x="465856" y="5662323"/>
            <a:ext cx="11260288" cy="670618"/>
          </a:xfrm>
          <a:prstGeom prst="rect">
            <a:avLst/>
          </a:prstGeom>
        </p:spPr>
      </p:pic>
    </p:spTree>
    <p:extLst>
      <p:ext uri="{BB962C8B-B14F-4D97-AF65-F5344CB8AC3E}">
        <p14:creationId xmlns:p14="http://schemas.microsoft.com/office/powerpoint/2010/main" val="81268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5105" y="232447"/>
            <a:ext cx="11075324" cy="1938992"/>
          </a:xfrm>
          <a:prstGeom prst="rect">
            <a:avLst/>
          </a:prstGeom>
        </p:spPr>
        <p:txBody>
          <a:bodyPr wrap="square">
            <a:spAutoFit/>
          </a:bodyPr>
          <a:lstStyle/>
          <a:p>
            <a:r>
              <a:rPr lang="es-ES" sz="4000" dirty="0" smtClean="0"/>
              <a:t>RRSS con mayor número de usuarios activos a nivel mundial enero 2021</a:t>
            </a:r>
            <a:br>
              <a:rPr lang="es-ES" sz="4000" dirty="0" smtClean="0"/>
            </a:br>
            <a:endParaRPr lang="es-ES" sz="4000" dirty="0"/>
          </a:p>
        </p:txBody>
      </p:sp>
      <p:pic>
        <p:nvPicPr>
          <p:cNvPr id="4" name="Imagen 3"/>
          <p:cNvPicPr>
            <a:picLocks noChangeAspect="1"/>
          </p:cNvPicPr>
          <p:nvPr/>
        </p:nvPicPr>
        <p:blipFill>
          <a:blip r:embed="rId2"/>
          <a:stretch>
            <a:fillRect/>
          </a:stretch>
        </p:blipFill>
        <p:spPr>
          <a:xfrm>
            <a:off x="6848318" y="3663190"/>
            <a:ext cx="1408298" cy="499915"/>
          </a:xfrm>
          <a:prstGeom prst="rect">
            <a:avLst/>
          </a:prstGeom>
        </p:spPr>
      </p:pic>
      <p:pic>
        <p:nvPicPr>
          <p:cNvPr id="2050" name="Picture 2" descr="http://diegomigliorisi.com/wp-content/uploads/2019/07/re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55" y="1670859"/>
            <a:ext cx="3892012" cy="503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27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4834" y="517759"/>
            <a:ext cx="10647467" cy="707886"/>
          </a:xfrm>
          <a:prstGeom prst="rect">
            <a:avLst/>
          </a:prstGeom>
        </p:spPr>
        <p:txBody>
          <a:bodyPr wrap="none">
            <a:spAutoFit/>
          </a:bodyPr>
          <a:lstStyle/>
          <a:p>
            <a:r>
              <a:rPr lang="es-ES" sz="4000" dirty="0">
                <a:solidFill>
                  <a:schemeClr val="tx1">
                    <a:lumMod val="95000"/>
                    <a:lumOff val="5000"/>
                  </a:schemeClr>
                </a:solidFill>
                <a:latin typeface="Bahnschrift SemiLight SemiConde" panose="020B0502040204020203" pitchFamily="34" charset="0"/>
              </a:rPr>
              <a:t>RRSS aplicaciones y plataformas de Geolocalización</a:t>
            </a:r>
            <a:endParaRPr lang="es-ES" sz="4000" dirty="0"/>
          </a:p>
        </p:txBody>
      </p:sp>
      <p:pic>
        <p:nvPicPr>
          <p:cNvPr id="3" name="Imagen 2"/>
          <p:cNvPicPr>
            <a:picLocks noChangeAspect="1"/>
          </p:cNvPicPr>
          <p:nvPr/>
        </p:nvPicPr>
        <p:blipFill>
          <a:blip r:embed="rId2"/>
          <a:stretch>
            <a:fillRect/>
          </a:stretch>
        </p:blipFill>
        <p:spPr>
          <a:xfrm>
            <a:off x="1055066" y="2041448"/>
            <a:ext cx="8602202" cy="3639627"/>
          </a:xfrm>
          <a:prstGeom prst="rect">
            <a:avLst/>
          </a:prstGeom>
        </p:spPr>
      </p:pic>
    </p:spTree>
    <p:extLst>
      <p:ext uri="{BB962C8B-B14F-4D97-AF65-F5344CB8AC3E}">
        <p14:creationId xmlns:p14="http://schemas.microsoft.com/office/powerpoint/2010/main" val="262700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639</Words>
  <Application>Microsoft Office PowerPoint</Application>
  <PresentationFormat>Panorámica</PresentationFormat>
  <Paragraphs>98</Paragraphs>
  <Slides>20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Arial</vt:lpstr>
      <vt:lpstr>Bahnschrift SemiBold</vt:lpstr>
      <vt:lpstr>Bahnschrift SemiLight SemiConde</vt:lpstr>
      <vt:lpstr>Bradley Hand ITC</vt:lpstr>
      <vt:lpstr>Calibri</vt:lpstr>
      <vt:lpstr>Calibri Light</vt:lpstr>
      <vt:lpstr>Segoe UI Light</vt:lpstr>
      <vt:lpstr>Segoe UI Semibold</vt:lpstr>
      <vt:lpstr>SimHei</vt:lpstr>
      <vt:lpstr>Times New Roman</vt:lpstr>
      <vt:lpstr>Wingdings</vt:lpstr>
      <vt:lpstr>Office Theme</vt:lpstr>
      <vt:lpstr>El qué y el por qué de las RRSS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qué y el por qué de las RRSS</dc:title>
  <dc:creator>Natalia Olarte</dc:creator>
  <cp:lastModifiedBy>Natalia Olarte</cp:lastModifiedBy>
  <cp:revision>13</cp:revision>
  <dcterms:created xsi:type="dcterms:W3CDTF">2021-10-19T08:36:41Z</dcterms:created>
  <dcterms:modified xsi:type="dcterms:W3CDTF">2021-10-19T10:02:37Z</dcterms:modified>
</cp:coreProperties>
</file>