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7" r:id="rId3"/>
    <p:sldId id="369" r:id="rId4"/>
    <p:sldId id="370" r:id="rId5"/>
    <p:sldId id="329" r:id="rId6"/>
    <p:sldId id="349" r:id="rId7"/>
    <p:sldId id="350" r:id="rId8"/>
    <p:sldId id="343" r:id="rId9"/>
    <p:sldId id="364" r:id="rId10"/>
    <p:sldId id="348" r:id="rId11"/>
    <p:sldId id="371" r:id="rId12"/>
    <p:sldId id="372" r:id="rId13"/>
    <p:sldId id="373" r:id="rId14"/>
    <p:sldId id="362" r:id="rId15"/>
    <p:sldId id="361" r:id="rId16"/>
    <p:sldId id="368" r:id="rId17"/>
    <p:sldId id="347" r:id="rId18"/>
  </p:sldIdLst>
  <p:sldSz cx="9144000" cy="6858000" type="screen4x3"/>
  <p:notesSz cx="6735763" cy="98663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8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79E2EE7-3C5D-684A-A2BB-074422D6CE26}" type="datetimeFigureOut">
              <a:rPr lang="ca-ES"/>
              <a:pPr>
                <a:defRPr/>
              </a:pPr>
              <a:t>12/4/18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48C8F457-7659-9C41-B1CF-2D2C6B826523}" type="slidenum">
              <a:rPr lang="ca-ES"/>
              <a:pPr>
                <a:defRPr/>
              </a:pPr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984202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C64211A-88D1-4447-B259-8BA55E3EBF7D}" type="datetimeFigureOut">
              <a:rPr lang="es-ES"/>
              <a:pPr>
                <a:defRPr/>
              </a:pPr>
              <a:t>12/4/18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87DB84E3-95C5-DB40-8AEF-66C272F065B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819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7077BE-A4DB-784D-A0FE-486B7FE11E15}" type="slidenum">
              <a:rPr lang="es-ES" sz="1200">
                <a:latin typeface="Calibri" charset="0"/>
              </a:rPr>
              <a:pPr eaLnBrk="1" hangingPunct="1"/>
              <a:t>1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20B2D9-4D8B-204A-9374-DC4D1CEAB799}" type="slidenum">
              <a:rPr lang="es-ES" sz="1200">
                <a:latin typeface="Calibri" charset="0"/>
              </a:rPr>
              <a:pPr eaLnBrk="1" hangingPunct="1"/>
              <a:t>3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20B2D9-4D8B-204A-9374-DC4D1CEAB799}" type="slidenum">
              <a:rPr lang="es-ES" sz="1200">
                <a:latin typeface="Calibri" charset="0"/>
              </a:rPr>
              <a:pPr eaLnBrk="1" hangingPunct="1"/>
              <a:t>4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22FC99-A819-1B48-92E4-46C97B594D17}" type="slidenum">
              <a:rPr lang="es-ES" sz="1200">
                <a:latin typeface="Calibri" charset="0"/>
              </a:rPr>
              <a:pPr eaLnBrk="1" hangingPunct="1"/>
              <a:t>5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A2614D-A762-694C-9A17-D0BE48C3E789}" type="slidenum">
              <a:rPr lang="es-ES" sz="1200">
                <a:latin typeface="Calibri" charset="0"/>
              </a:rPr>
              <a:pPr eaLnBrk="1" hangingPunct="1"/>
              <a:t>6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F1631A-4868-014E-9849-BABA02A9927E}" type="slidenum">
              <a:rPr lang="es-ES" sz="1200">
                <a:latin typeface="Calibri" charset="0"/>
              </a:rPr>
              <a:pPr eaLnBrk="1" hangingPunct="1"/>
              <a:t>7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317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7B4F6B-D46C-B54A-9919-2C2B7D6346AA}" type="slidenum">
              <a:rPr lang="es-ES" sz="1200">
                <a:latin typeface="Calibri" charset="0"/>
              </a:rPr>
              <a:pPr eaLnBrk="1" hangingPunct="1"/>
              <a:t>14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33AAFD-E54E-DC47-847B-69FEC8E3FAC2}" type="slidenum">
              <a:rPr lang="es-ES" sz="1200">
                <a:latin typeface="Calibri" charset="0"/>
              </a:rPr>
              <a:pPr eaLnBrk="1" hangingPunct="1"/>
              <a:t>15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0FB514-E4F0-F843-83DA-E812A517297B}" type="slidenum">
              <a:rPr lang="es-ES" sz="1200">
                <a:latin typeface="Calibri" charset="0"/>
              </a:rPr>
              <a:pPr eaLnBrk="1" hangingPunct="1"/>
              <a:t>16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B5EE7-5051-DD45-BA18-AB882E79C8AC}" type="datetime1">
              <a:rPr lang="es-ES" smtClean="0"/>
              <a:t>12/4/18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74E7-A5BF-7846-909B-CB71B7DA63A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8E59A-4013-244B-B28B-17FAC255F4CD}" type="datetime1">
              <a:rPr lang="es-ES" smtClean="0"/>
              <a:t>12/4/18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548B3-D2FF-E248-B01F-12B922E11C0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59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4001A-9B17-0547-A3BB-D978D45CA5D1}" type="datetime1">
              <a:rPr lang="es-ES" smtClean="0"/>
              <a:t>12/4/18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B811-1D0F-EA41-AEFE-AE7D3D87A75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32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B437-0104-8549-B009-776FEF5611A1}" type="datetime1">
              <a:rPr lang="es-ES" smtClean="0"/>
              <a:t>12/4/18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AE43-67AB-1643-97BF-45C35505954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86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15A6-16CC-C74B-903D-0174E71753F5}" type="datetime1">
              <a:rPr lang="es-ES" smtClean="0"/>
              <a:t>12/4/18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069D4-813A-134F-B424-54CE855955A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48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33D21-7183-6445-8FE1-4A9DE0FDFA0B}" type="datetime1">
              <a:rPr lang="es-ES" smtClean="0"/>
              <a:t>12/4/18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4A29-7E07-1F4A-8FC3-E5E46047946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889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5A2BE-C9EA-5C49-ACB4-00FD6AE0D249}" type="datetime1">
              <a:rPr lang="es-ES" smtClean="0"/>
              <a:t>12/4/18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2CF6-4429-C840-88F9-C4EF5136250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72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36656-44FF-D24F-82DC-7F43DE0216F0}" type="datetime1">
              <a:rPr lang="es-ES" smtClean="0"/>
              <a:t>12/4/18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DE2D-C751-BE41-8988-8A8913F6F37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2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DD55-524D-B948-8322-AA82466ECDF0}" type="datetime1">
              <a:rPr lang="es-ES" smtClean="0"/>
              <a:t>12/4/18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CEE82-7033-714A-80E9-317877BD7D3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97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DFBB6-03E2-2142-8789-AFC87D88D704}" type="datetime1">
              <a:rPr lang="es-ES" smtClean="0"/>
              <a:t>12/4/18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A7DE-3AE1-AE4F-9CF3-DA867613C48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16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C6E1-8BA2-C542-9608-DD54F0EA2BC7}" type="datetime1">
              <a:rPr lang="es-ES" smtClean="0"/>
              <a:t>12/4/18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C3A3B-8EB5-3D47-B6F7-3D4765129B3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17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F35B1C2-662A-FB49-BFA7-B31ABFBE9B3F}" type="datetime1">
              <a:rPr lang="es-ES" smtClean="0"/>
              <a:t>12/4/18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CB660F4-DBA4-F042-9188-B35C44167EB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>
            <a:spLocks noChangeArrowheads="1"/>
          </p:cNvSpPr>
          <p:nvPr/>
        </p:nvSpPr>
        <p:spPr bwMode="auto">
          <a:xfrm>
            <a:off x="20638" y="1125538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Wingdings" charset="0"/>
              <a:buNone/>
              <a:defRPr/>
            </a:pPr>
            <a:endParaRPr lang="es-ES_tradnl" sz="54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Arial" charset="0"/>
            </a:endParaRPr>
          </a:p>
          <a:p>
            <a:pPr algn="ctr" eaLnBrk="0" hangingPunct="0">
              <a:buFont typeface="Wingdings" charset="0"/>
              <a:buNone/>
              <a:defRPr/>
            </a:pPr>
            <a:endParaRPr lang="es-ES_tradnl" sz="20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Arial" charset="0"/>
            </a:endParaRPr>
          </a:p>
          <a:p>
            <a:pPr algn="ctr" eaLnBrk="0" hangingPunct="0">
              <a:buFont typeface="Wingdings" charset="0"/>
              <a:buNone/>
              <a:defRPr/>
            </a:pPr>
            <a:r>
              <a:rPr lang="es-ES_tradnl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Arial" charset="0"/>
              </a:rPr>
              <a:t>FIVIN</a:t>
            </a:r>
          </a:p>
          <a:p>
            <a:pPr algn="ctr" eaLnBrk="0" hangingPunct="0">
              <a:buFont typeface="Wingdings" charset="0"/>
              <a:buNone/>
              <a:defRPr/>
            </a:pPr>
            <a:r>
              <a:rPr lang="es-ES_tradnl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Arial" charset="0"/>
              </a:rPr>
              <a:t>Fundación para la Investigación del Vino y la Nutrición</a:t>
            </a:r>
          </a:p>
          <a:p>
            <a:pPr algn="ctr" eaLnBrk="0" hangingPunct="0">
              <a:buFont typeface="Wingdings" charset="0"/>
              <a:buNone/>
              <a:defRPr/>
            </a:pPr>
            <a:endParaRPr lang="es-ES_tradnl" sz="4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Arial" charset="0"/>
            </a:endParaRPr>
          </a:p>
          <a:p>
            <a:pPr algn="ctr" eaLnBrk="0" hangingPunct="0">
              <a:buFont typeface="Wingdings" charset="0"/>
              <a:buNone/>
              <a:defRPr/>
            </a:pPr>
            <a:r>
              <a:rPr lang="es-ES_tradnl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Arial" charset="0"/>
              </a:rPr>
              <a:t>13 de abril de 2018</a:t>
            </a:r>
            <a:endParaRPr lang="es-ES_tradnl" sz="3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Arial" charset="0"/>
            </a:endParaRPr>
          </a:p>
        </p:txBody>
      </p:sp>
      <p:pic>
        <p:nvPicPr>
          <p:cNvPr id="15362" name="Picture 4" descr="logo fivin jpg 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404813"/>
            <a:ext cx="16573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6165850"/>
            <a:ext cx="17795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074E7-A5BF-7846-909B-CB71B7DA63AF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7544" y="2276872"/>
            <a:ext cx="82804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sz="2400" dirty="0">
                <a:latin typeface="+mj-lt"/>
              </a:rPr>
              <a:t>FIVIN cuenta actualmente con un colectivo de </a:t>
            </a:r>
            <a:r>
              <a:rPr lang="es-ES_tradnl" sz="2400" b="1" dirty="0" smtClean="0">
                <a:latin typeface="+mj-lt"/>
              </a:rPr>
              <a:t>1956</a:t>
            </a:r>
            <a:r>
              <a:rPr lang="es-ES_tradnl" sz="2400" dirty="0" smtClean="0">
                <a:latin typeface="+mj-lt"/>
              </a:rPr>
              <a:t> </a:t>
            </a:r>
            <a:r>
              <a:rPr lang="es-ES_tradnl" sz="2400" dirty="0">
                <a:latin typeface="+mj-lt"/>
              </a:rPr>
              <a:t>profesionales: médicos, farmacéuticos, nutricionistas y </a:t>
            </a:r>
            <a:r>
              <a:rPr lang="es-ES_tradnl" sz="2400" dirty="0" smtClean="0">
                <a:latin typeface="+mj-lt"/>
              </a:rPr>
              <a:t>dietistas, </a:t>
            </a:r>
            <a:r>
              <a:rPr lang="es-ES_tradnl" sz="2400" dirty="0">
                <a:latin typeface="+mj-lt"/>
              </a:rPr>
              <a:t>ATS, y entre otras especialidades médicas, que apoyan la labor de la Fundación.</a:t>
            </a:r>
          </a:p>
          <a:p>
            <a:pPr algn="just">
              <a:defRPr/>
            </a:pPr>
            <a:endParaRPr lang="es-ES_tradnl" sz="2400" dirty="0">
              <a:latin typeface="+mj-lt"/>
            </a:endParaRPr>
          </a:p>
          <a:p>
            <a:pPr algn="just">
              <a:defRPr/>
            </a:pPr>
            <a:r>
              <a:rPr lang="es-ES_tradnl" sz="2400" dirty="0">
                <a:latin typeface="+mj-lt"/>
              </a:rPr>
              <a:t>Adscritos al Club FIVIN, de forma voluntaria, les permite recibir información sobre las nuevas evidencias científicas sobre los efectos saludables del consumo moderado de vino en la salud, y también de los riesgos del mal uso.</a:t>
            </a:r>
            <a:endParaRPr lang="es-ES" sz="2400" dirty="0">
              <a:latin typeface="+mj-lt"/>
            </a:endParaRPr>
          </a:p>
        </p:txBody>
      </p:sp>
      <p:pic>
        <p:nvPicPr>
          <p:cNvPr id="49154" name="Imagen 7" descr="Club Fivi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1990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022600" y="549275"/>
            <a:ext cx="61214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200" b="1" dirty="0">
                <a:latin typeface="+mj-lt"/>
              </a:rPr>
              <a:t>el Club de los Profesionales del Sector Sanitario</a:t>
            </a:r>
            <a:endParaRPr lang="es-ES" sz="3200" b="1" dirty="0">
              <a:latin typeface="+mj-l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2555776" y="6309320"/>
            <a:ext cx="2133600" cy="365125"/>
          </a:xfrm>
        </p:spPr>
        <p:txBody>
          <a:bodyPr/>
          <a:lstStyle/>
          <a:p>
            <a:pPr>
              <a:defRPr/>
            </a:pPr>
            <a:fld id="{C38CEE82-7033-714A-80E9-317877BD7D38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6359525"/>
            <a:ext cx="13763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7 Rectángulo"/>
          <p:cNvSpPr>
            <a:spLocks noChangeArrowheads="1"/>
          </p:cNvSpPr>
          <p:nvPr/>
        </p:nvSpPr>
        <p:spPr bwMode="auto">
          <a:xfrm>
            <a:off x="1116013" y="765175"/>
            <a:ext cx="69135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b="1" dirty="0">
                <a:latin typeface="+mj-lt"/>
                <a:cs typeface="Tahoma"/>
              </a:rPr>
              <a:t>16, 17 y 18 de febrero de 2017</a:t>
            </a:r>
            <a:endParaRPr lang="ca-ES" sz="2000" dirty="0">
              <a:latin typeface="+mj-lt"/>
              <a:cs typeface="Tahoma"/>
            </a:endParaRPr>
          </a:p>
          <a:p>
            <a:pPr algn="ctr">
              <a:defRPr/>
            </a:pPr>
            <a:r>
              <a:rPr lang="es-ES" sz="2000" b="1" dirty="0" err="1">
                <a:latin typeface="+mj-lt"/>
              </a:rPr>
              <a:t>Riojaforum</a:t>
            </a:r>
            <a:endParaRPr lang="es-ES" sz="2000" dirty="0">
              <a:latin typeface="+mj-lt"/>
              <a:cs typeface="Tahoma"/>
            </a:endParaRPr>
          </a:p>
          <a:p>
            <a:pPr algn="ctr">
              <a:defRPr/>
            </a:pPr>
            <a:r>
              <a:rPr lang="es-ES" sz="2000" dirty="0">
                <a:latin typeface="+mj-lt"/>
                <a:cs typeface="Tahoma"/>
              </a:rPr>
              <a:t>Logroño, La Rioja</a:t>
            </a:r>
          </a:p>
        </p:txBody>
      </p:sp>
      <p:pic>
        <p:nvPicPr>
          <p:cNvPr id="32770" name="Picture 10" descr="logo fivin nou 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5876925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Imagen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51117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187450" y="5661025"/>
            <a:ext cx="5616575" cy="769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200" b="1" dirty="0">
                <a:solidFill>
                  <a:srgbClr val="FF0000"/>
                </a:solidFill>
                <a:latin typeface="+mj-lt"/>
                <a:cs typeface="Tahoma"/>
              </a:rPr>
              <a:t>34 especialistas científicos participantes de procedencia nacional e internacional</a:t>
            </a:r>
          </a:p>
        </p:txBody>
      </p:sp>
      <p:pic>
        <p:nvPicPr>
          <p:cNvPr id="32773" name="Imagen 10" descr="Macintosh HD:Users:Patri:Documents:PATRI FIVIN:CONGRES RIOJA 2017:REPORTAJE: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636838"/>
            <a:ext cx="44275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2700338" y="63817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3A2114-8938-5C48-8192-36CEC5DC53D8}" type="slidenum">
              <a:rPr lang="es-ES" sz="1200">
                <a:solidFill>
                  <a:srgbClr val="898989"/>
                </a:solidFill>
                <a:latin typeface="Calibri" charset="0"/>
                <a:cs typeface="Arial" charset="0"/>
              </a:rPr>
              <a:pPr eaLnBrk="1" hangingPunct="1"/>
              <a:t>11</a:t>
            </a:fld>
            <a:endParaRPr lang="es-ES" sz="1200">
              <a:solidFill>
                <a:srgbClr val="898989"/>
              </a:solidFill>
              <a:latin typeface="Calibri" charset="0"/>
              <a:cs typeface="Arial" charset="0"/>
            </a:endParaRPr>
          </a:p>
        </p:txBody>
      </p:sp>
      <p:pic>
        <p:nvPicPr>
          <p:cNvPr id="32775" name="Imagen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6381750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331913" y="115888"/>
            <a:ext cx="6696075" cy="955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_tradnl" sz="3000" b="1" dirty="0" smtClean="0">
                <a:solidFill>
                  <a:srgbClr val="000000"/>
                </a:solidFill>
                <a:ea typeface="+mj-ea"/>
                <a:cs typeface="+mj-cs"/>
              </a:rPr>
              <a:t>WINE &amp; HEALTH CONGRESS 2017</a:t>
            </a:r>
            <a:endParaRPr lang="es-ES" sz="3000" b="1" dirty="0" smtClean="0">
              <a:solidFill>
                <a:srgbClr val="0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26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0" descr="logo fivin nou 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5876925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Imagen 7" descr="Macintosh HD:Users:Patri:Documents:PATRI FIVIN:CONGRES RIOJA 2017:REPORTAJE: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44640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n 10" descr="Macintosh HD:Users:Patri:Documents:PATRI FIVIN:CONGRES RIOJA 2017:REPORTAJE: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205038"/>
            <a:ext cx="5041900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50825" y="1844675"/>
            <a:ext cx="36004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latin typeface="+mj-lt"/>
                <a:cs typeface="Tahoma"/>
              </a:rPr>
              <a:t>Prof. Giovanni de Gaetano, IRCCS Instituto Neurológico NEUROMED, </a:t>
            </a:r>
            <a:r>
              <a:rPr lang="es-ES_tradnl" sz="1600" dirty="0" err="1">
                <a:latin typeface="+mj-lt"/>
                <a:cs typeface="Tahoma"/>
              </a:rPr>
              <a:t>Pozzilli</a:t>
            </a:r>
            <a:r>
              <a:rPr lang="es-ES_tradnl" sz="1600" dirty="0">
                <a:latin typeface="+mj-lt"/>
                <a:cs typeface="Tahoma"/>
              </a:rPr>
              <a:t>, Italia</a:t>
            </a:r>
            <a:endParaRPr lang="es-ES" sz="1600" dirty="0">
              <a:latin typeface="+mj-lt"/>
              <a:cs typeface="Tahom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003800" y="5589588"/>
            <a:ext cx="4140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latin typeface="+mj-lt"/>
                <a:cs typeface="Tahoma"/>
              </a:rPr>
              <a:t>Prof. R. Curtis </a:t>
            </a:r>
            <a:r>
              <a:rPr lang="es-ES_tradnl" sz="1600" dirty="0" err="1">
                <a:latin typeface="+mj-lt"/>
                <a:cs typeface="Tahoma"/>
              </a:rPr>
              <a:t>Ellison</a:t>
            </a:r>
            <a:r>
              <a:rPr lang="es-ES_tradnl" sz="1600" dirty="0">
                <a:latin typeface="+mj-lt"/>
                <a:cs typeface="Tahoma"/>
              </a:rPr>
              <a:t> de la Escuela de Medicina, Universidad de Boston, EEUU</a:t>
            </a:r>
            <a:endParaRPr lang="es-ES" sz="1600" dirty="0">
              <a:latin typeface="+mj-lt"/>
              <a:cs typeface="Tahoma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48038" y="1268413"/>
            <a:ext cx="4992687" cy="523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FF0000"/>
                </a:solidFill>
                <a:latin typeface="+mj-lt"/>
                <a:cs typeface="Tahoma"/>
              </a:rPr>
              <a:t>De prestigio internacional</a:t>
            </a:r>
          </a:p>
        </p:txBody>
      </p:sp>
      <p:sp>
        <p:nvSpPr>
          <p:cNvPr id="33799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2555776" y="630932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E953C7-D8AB-7E45-89FA-0EA4CF418541}" type="slidenum">
              <a:rPr lang="es-ES" sz="1200">
                <a:solidFill>
                  <a:srgbClr val="898989"/>
                </a:solidFill>
                <a:latin typeface="Calibri" charset="0"/>
                <a:cs typeface="Arial" charset="0"/>
              </a:rPr>
              <a:pPr eaLnBrk="1" hangingPunct="1"/>
              <a:t>12</a:t>
            </a:fld>
            <a:endParaRPr lang="es-ES" sz="1200">
              <a:solidFill>
                <a:srgbClr val="898989"/>
              </a:solidFill>
              <a:latin typeface="Calibri" charset="0"/>
              <a:cs typeface="Arial" charset="0"/>
            </a:endParaRPr>
          </a:p>
        </p:txBody>
      </p:sp>
      <p:pic>
        <p:nvPicPr>
          <p:cNvPr id="33800" name="Imagen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6381750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331913" y="115888"/>
            <a:ext cx="6696075" cy="955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_tradnl" sz="3000" b="1" dirty="0" smtClean="0">
                <a:solidFill>
                  <a:srgbClr val="000000"/>
                </a:solidFill>
                <a:ea typeface="+mj-ea"/>
                <a:cs typeface="+mj-cs"/>
              </a:rPr>
              <a:t>WINE &amp; HEALTH CONGRESS 2017</a:t>
            </a:r>
            <a:endParaRPr lang="es-ES" sz="3000" b="1" dirty="0" smtClean="0">
              <a:solidFill>
                <a:srgbClr val="0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509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" descr="logo fivin nou 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5876925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71202">
            <a:off x="250825" y="1196975"/>
            <a:ext cx="378618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620">
            <a:off x="5114925" y="1074738"/>
            <a:ext cx="36671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7805">
            <a:off x="4814888" y="2546350"/>
            <a:ext cx="2970212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Imagen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28968">
            <a:off x="1473200" y="2195513"/>
            <a:ext cx="3914775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CuadroTexto 12"/>
          <p:cNvSpPr txBox="1">
            <a:spLocks noChangeArrowheads="1"/>
          </p:cNvSpPr>
          <p:nvPr/>
        </p:nvSpPr>
        <p:spPr bwMode="auto">
          <a:xfrm rot="-715634">
            <a:off x="3360738" y="4002088"/>
            <a:ext cx="5616575" cy="708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4000" b="1">
                <a:solidFill>
                  <a:srgbClr val="FF0000"/>
                </a:solidFill>
                <a:latin typeface="Tahoma" charset="0"/>
                <a:cs typeface="Tahoma" charset="0"/>
              </a:rPr>
              <a:t>Más de 200 recortes</a:t>
            </a:r>
          </a:p>
        </p:txBody>
      </p:sp>
      <p:pic>
        <p:nvPicPr>
          <p:cNvPr id="35847" name="Imagen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6381750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331913" y="115888"/>
            <a:ext cx="6696075" cy="955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_tradnl" sz="3000" b="1" dirty="0" smtClean="0">
                <a:solidFill>
                  <a:srgbClr val="000000"/>
                </a:solidFill>
                <a:ea typeface="+mj-ea"/>
                <a:cs typeface="+mj-cs"/>
              </a:rPr>
              <a:t>WINE &amp; HEALTH CONGRESS 2017</a:t>
            </a:r>
            <a:endParaRPr lang="es-ES" sz="3000" b="1" dirty="0" smtClean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2627784" y="6492875"/>
            <a:ext cx="2133600" cy="365125"/>
          </a:xfrm>
        </p:spPr>
        <p:txBody>
          <a:bodyPr/>
          <a:lstStyle/>
          <a:p>
            <a:pPr>
              <a:defRPr/>
            </a:pPr>
            <a:fld id="{C38CEE82-7033-714A-80E9-317877BD7D38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3453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15888"/>
            <a:ext cx="6696075" cy="9556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000" b="1" dirty="0" smtClean="0">
                <a:solidFill>
                  <a:srgbClr val="000000"/>
                </a:solidFill>
                <a:ea typeface="+mj-ea"/>
                <a:cs typeface="+mj-cs"/>
              </a:rPr>
              <a:t>FORMACIÓN DIRIGIDA A JÓVENES</a:t>
            </a:r>
            <a:endParaRPr lang="es-ES" sz="3000" b="1" dirty="0" smtClean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30722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6359525"/>
            <a:ext cx="13763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0" descr="logo fivin nou 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0751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Imagen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784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Imagen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43926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7 Rectángulo"/>
          <p:cNvSpPr>
            <a:spLocks noChangeArrowheads="1"/>
          </p:cNvSpPr>
          <p:nvPr/>
        </p:nvSpPr>
        <p:spPr bwMode="auto">
          <a:xfrm>
            <a:off x="971600" y="6093296"/>
            <a:ext cx="6913563" cy="57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>
            <a:spAutoFit/>
          </a:bodyPr>
          <a:lstStyle/>
          <a:p>
            <a:pPr algn="ctr">
              <a:defRPr/>
            </a:pPr>
            <a:r>
              <a:rPr lang="es-ES" sz="1600" dirty="0">
                <a:latin typeface="+mj-lt"/>
                <a:cs typeface="Tahoma"/>
              </a:rPr>
              <a:t>Colegio Mayor Universitario Antonio de Nebrija</a:t>
            </a:r>
          </a:p>
          <a:p>
            <a:pPr algn="ctr">
              <a:defRPr/>
            </a:pPr>
            <a:r>
              <a:rPr lang="es-ES" sz="1600" dirty="0">
                <a:latin typeface="+mj-lt"/>
                <a:cs typeface="Tahoma"/>
              </a:rPr>
              <a:t>Universidad Complutense de Madrid</a:t>
            </a:r>
          </a:p>
        </p:txBody>
      </p:sp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323528" y="3140968"/>
            <a:ext cx="3960813" cy="57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>
            <a:spAutoFit/>
          </a:bodyPr>
          <a:lstStyle/>
          <a:p>
            <a:pPr algn="ctr">
              <a:defRPr/>
            </a:pPr>
            <a:r>
              <a:rPr lang="es-ES" sz="1600" dirty="0">
                <a:latin typeface="+mj-lt"/>
                <a:cs typeface="Tahoma"/>
              </a:rPr>
              <a:t>CETT-UB - Escuela de Hostelería y Turismo</a:t>
            </a:r>
          </a:p>
          <a:p>
            <a:pPr algn="ctr">
              <a:defRPr/>
            </a:pPr>
            <a:r>
              <a:rPr lang="es-ES" sz="1600" dirty="0">
                <a:latin typeface="+mj-lt"/>
                <a:cs typeface="Tahoma"/>
              </a:rPr>
              <a:t>Dra. Rosa M. Casas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16463" y="3212976"/>
            <a:ext cx="4427537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dirty="0">
                <a:latin typeface="+mj-lt"/>
                <a:cs typeface="Tahoma"/>
              </a:rPr>
              <a:t>Escuela Superior de Hotelería (ESHOB)</a:t>
            </a:r>
          </a:p>
          <a:p>
            <a:pPr algn="ctr">
              <a:defRPr/>
            </a:pPr>
            <a:r>
              <a:rPr lang="es-ES" sz="1600" dirty="0">
                <a:latin typeface="+mj-lt"/>
                <a:cs typeface="Tahoma"/>
              </a:rPr>
              <a:t>Dra. Anna </a:t>
            </a:r>
            <a:r>
              <a:rPr lang="es-ES" sz="1600" dirty="0" err="1">
                <a:latin typeface="+mj-lt"/>
                <a:cs typeface="Tahoma"/>
              </a:rPr>
              <a:t>Tresserra</a:t>
            </a:r>
            <a:endParaRPr lang="es-ES" sz="1600" dirty="0">
              <a:latin typeface="+mj-lt"/>
              <a:cs typeface="Tahoma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2555776" y="6492875"/>
            <a:ext cx="2133600" cy="365125"/>
          </a:xfrm>
        </p:spPr>
        <p:txBody>
          <a:bodyPr/>
          <a:lstStyle/>
          <a:p>
            <a:pPr>
              <a:defRPr/>
            </a:pPr>
            <a:fld id="{D10CAE43-67AB-1643-97BF-45C355059546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15888"/>
            <a:ext cx="6696075" cy="9556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000" b="1" dirty="0" smtClean="0">
                <a:solidFill>
                  <a:srgbClr val="000000"/>
                </a:solidFill>
                <a:ea typeface="+mj-ea"/>
                <a:cs typeface="+mj-cs"/>
              </a:rPr>
              <a:t>PARTICIPACIÓN EN FEBS3+ CONGRESS</a:t>
            </a:r>
            <a:endParaRPr lang="es-ES" sz="3000" b="1" dirty="0" smtClean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064896" cy="1512167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s-ES_tradnl" sz="2000" dirty="0">
                <a:latin typeface="+mj-lt"/>
              </a:rPr>
              <a:t>FIVIN ha colaborado en el I Congreso de las Sociedades de Bioquímica y Biología Molecular de Francia, Portugal y España (FEBS3+), una cumbre de alto nivel científico en la que han participado más de 700 expertos de todo el mundo en bioquímica y biología molecular</a:t>
            </a:r>
            <a:r>
              <a:rPr lang="es-ES_tradnl" sz="2000" dirty="0" smtClean="0">
                <a:latin typeface="+mj-lt"/>
              </a:rPr>
              <a:t>.</a:t>
            </a:r>
            <a:endParaRPr lang="es-ES_tradnl" sz="2000" dirty="0">
              <a:latin typeface="+mj-lt"/>
            </a:endParaRPr>
          </a:p>
        </p:txBody>
      </p:sp>
      <p:pic>
        <p:nvPicPr>
          <p:cNvPr id="28675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6359525"/>
            <a:ext cx="13763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0" descr="logo fivin nou 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Imagen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024336" cy="30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852936"/>
            <a:ext cx="3924156" cy="237626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932040" y="5661248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es-ES" sz="1600" dirty="0">
                <a:latin typeface="+mj-lt"/>
              </a:rPr>
              <a:t>M</a:t>
            </a:r>
            <a:r>
              <a:rPr lang="es-ES" sz="1600" dirty="0" smtClean="0">
                <a:latin typeface="+mj-lt"/>
              </a:rPr>
              <a:t>esa redonda “Alimentación saludable y placer”</a:t>
            </a:r>
          </a:p>
          <a:p>
            <a:pPr marL="0" indent="0" algn="ctr">
              <a:buFont typeface="Arial" charset="0"/>
              <a:buNone/>
            </a:pPr>
            <a:r>
              <a:rPr lang="es-ES" sz="1600" dirty="0" smtClean="0">
                <a:latin typeface="+mj-lt"/>
              </a:rPr>
              <a:t>Dra. Anna </a:t>
            </a:r>
            <a:r>
              <a:rPr lang="es-ES" sz="1600" dirty="0" err="1" smtClean="0">
                <a:latin typeface="+mj-lt"/>
              </a:rPr>
              <a:t>Tresserra</a:t>
            </a:r>
            <a:endParaRPr lang="es-ES" sz="1600" dirty="0" smtClean="0">
              <a:latin typeface="+mj-lt"/>
            </a:endParaRPr>
          </a:p>
          <a:p>
            <a:pPr marL="0" indent="0" algn="just">
              <a:buFont typeface="Arial" charset="0"/>
              <a:buNone/>
            </a:pPr>
            <a:endParaRPr lang="es-ES" sz="1600" dirty="0" smtClean="0">
              <a:latin typeface="+mj-lt"/>
            </a:endParaRPr>
          </a:p>
          <a:p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611560" y="5301208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ES" sz="1600" dirty="0">
                <a:latin typeface="+mj-lt"/>
              </a:rPr>
              <a:t>C</a:t>
            </a:r>
            <a:r>
              <a:rPr lang="es-ES" sz="1600" dirty="0" smtClean="0">
                <a:latin typeface="+mj-lt"/>
              </a:rPr>
              <a:t>ata </a:t>
            </a:r>
            <a:r>
              <a:rPr lang="es-ES" sz="1600" dirty="0">
                <a:latin typeface="+mj-lt"/>
              </a:rPr>
              <a:t>de vinos </a:t>
            </a:r>
            <a:r>
              <a:rPr lang="es-ES" sz="1600" dirty="0" smtClean="0">
                <a:latin typeface="+mj-lt"/>
              </a:rPr>
              <a:t>dirigida a ponentes internacionales</a:t>
            </a:r>
            <a:endParaRPr lang="es-ES" sz="1600" dirty="0">
              <a:latin typeface="+mj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2483768" y="6309320"/>
            <a:ext cx="2133600" cy="365125"/>
          </a:xfrm>
        </p:spPr>
        <p:txBody>
          <a:bodyPr/>
          <a:lstStyle/>
          <a:p>
            <a:pPr>
              <a:defRPr/>
            </a:pPr>
            <a:fld id="{D10CAE43-67AB-1643-97BF-45C355059546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6359525"/>
            <a:ext cx="13763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0" descr="logo fivin nou 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2555776" y="6309320"/>
            <a:ext cx="2133600" cy="365125"/>
          </a:xfrm>
        </p:spPr>
        <p:txBody>
          <a:bodyPr/>
          <a:lstStyle/>
          <a:p>
            <a:pPr>
              <a:defRPr/>
            </a:pPr>
            <a:fld id="{D10CAE43-67AB-1643-97BF-45C355059546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28800"/>
            <a:ext cx="7380312" cy="331336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344543" cy="9556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000" b="1" dirty="0" smtClean="0">
                <a:solidFill>
                  <a:srgbClr val="000000"/>
                </a:solidFill>
                <a:ea typeface="+mj-ea"/>
                <a:cs typeface="+mj-cs"/>
              </a:rPr>
              <a:t>FORMACIÓN DIRIGIDA A FUTUROS PROFESIONALES DEL SECTOR VITIVINÍCOLA</a:t>
            </a:r>
            <a:endParaRPr lang="es-ES" sz="3000" b="1" dirty="0" smtClean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99592" y="5085184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dirty="0" smtClean="0">
                <a:latin typeface="+mj-lt"/>
                <a:cs typeface="Tahoma"/>
              </a:rPr>
              <a:t>Sesión formativa sobre vino y salud. Dra</a:t>
            </a:r>
            <a:r>
              <a:rPr lang="es-ES" sz="1600" dirty="0">
                <a:latin typeface="+mj-lt"/>
                <a:cs typeface="Tahoma"/>
              </a:rPr>
              <a:t>. Rosa M. Casas</a:t>
            </a:r>
          </a:p>
        </p:txBody>
      </p:sp>
    </p:spTree>
    <p:extLst>
      <p:ext uri="{BB962C8B-B14F-4D97-AF65-F5344CB8AC3E}">
        <p14:creationId xmlns:p14="http://schemas.microsoft.com/office/powerpoint/2010/main" val="217593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188" y="549275"/>
            <a:ext cx="8353425" cy="32623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endParaRPr lang="es-ES" sz="28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>
              <a:defRPr/>
            </a:pPr>
            <a:r>
              <a:rPr lang="es-ES" sz="5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MUCHAS GRACIAS </a:t>
            </a:r>
          </a:p>
          <a:p>
            <a:pPr algn="ctr" eaLnBrk="1" hangingPunct="1">
              <a:defRPr/>
            </a:pPr>
            <a:r>
              <a:rPr lang="es-ES" sz="5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POR SU ATENCIÓN</a:t>
            </a:r>
          </a:p>
          <a:p>
            <a:pPr algn="ctr" eaLnBrk="1" hangingPunct="1">
              <a:defRPr/>
            </a:pPr>
            <a:r>
              <a:rPr lang="en-US" sz="1600" dirty="0">
                <a:latin typeface="Calibri" charset="0"/>
              </a:rPr>
              <a:t> </a:t>
            </a:r>
            <a:endParaRPr lang="es-ES" sz="1600" dirty="0">
              <a:latin typeface="Calibri" charset="0"/>
            </a:endParaRPr>
          </a:p>
          <a:p>
            <a:pPr algn="ctr" eaLnBrk="1" hangingPunct="1">
              <a:defRPr/>
            </a:pPr>
            <a:endParaRPr lang="ca-ES" sz="900" dirty="0">
              <a:solidFill>
                <a:srgbClr val="376092"/>
              </a:solidFill>
              <a:latin typeface="Calibri" charset="0"/>
            </a:endParaRPr>
          </a:p>
          <a:p>
            <a:pPr algn="ctr" eaLnBrk="1" hangingPunct="1">
              <a:defRPr/>
            </a:pPr>
            <a:endParaRPr lang="ca-ES" sz="900" dirty="0">
              <a:solidFill>
                <a:srgbClr val="376092"/>
              </a:solidFill>
              <a:latin typeface="Calibri" charset="0"/>
            </a:endParaRPr>
          </a:p>
          <a:p>
            <a:pPr eaLnBrk="1" hangingPunct="1">
              <a:defRPr/>
            </a:pPr>
            <a:endParaRPr lang="ca-ES" sz="900" dirty="0">
              <a:solidFill>
                <a:srgbClr val="376092"/>
              </a:solidFill>
              <a:latin typeface="Calibri" charset="0"/>
            </a:endParaRPr>
          </a:p>
          <a:p>
            <a:pPr eaLnBrk="1" hangingPunct="1">
              <a:defRPr/>
            </a:pPr>
            <a:endParaRPr lang="ca-ES" sz="900" dirty="0">
              <a:solidFill>
                <a:srgbClr val="376092"/>
              </a:solidFill>
              <a:latin typeface="Calibri" charset="0"/>
            </a:endParaRPr>
          </a:p>
          <a:p>
            <a:pPr eaLnBrk="1" hangingPunct="1">
              <a:defRPr/>
            </a:pPr>
            <a:endParaRPr lang="ca-ES" sz="900" dirty="0">
              <a:solidFill>
                <a:srgbClr val="376092"/>
              </a:solidFill>
              <a:latin typeface="Calibri" charset="0"/>
            </a:endParaRPr>
          </a:p>
          <a:p>
            <a:pPr eaLnBrk="1" hangingPunct="1">
              <a:defRPr/>
            </a:pPr>
            <a:endParaRPr lang="ca-ES" sz="900" dirty="0">
              <a:solidFill>
                <a:srgbClr val="376092"/>
              </a:solidFill>
              <a:latin typeface="Calibri" charset="0"/>
            </a:endParaRPr>
          </a:p>
        </p:txBody>
      </p:sp>
      <p:pic>
        <p:nvPicPr>
          <p:cNvPr id="50178" name="Picture 4" descr="logo fivin jpg o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284538"/>
            <a:ext cx="2159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10" descr="logo fivin nou 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6359525"/>
            <a:ext cx="13763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2555776" y="6381328"/>
            <a:ext cx="2133600" cy="365125"/>
          </a:xfrm>
        </p:spPr>
        <p:txBody>
          <a:bodyPr/>
          <a:lstStyle/>
          <a:p>
            <a:pPr>
              <a:defRPr/>
            </a:pPr>
            <a:fld id="{C38CEE82-7033-714A-80E9-317877BD7D38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476375" y="2144713"/>
            <a:ext cx="61928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s-ES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3850" y="1628775"/>
            <a:ext cx="8424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defRPr/>
            </a:pPr>
            <a:r>
              <a:rPr lang="es-ES_tradnl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Arial" charset="0"/>
              </a:rPr>
              <a:t>F</a:t>
            </a:r>
            <a:r>
              <a:rPr lang="es-ES_tradnl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Arial" charset="0"/>
              </a:rPr>
              <a:t>undación para la </a:t>
            </a:r>
            <a:r>
              <a:rPr lang="es-ES_tradnl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Arial" charset="0"/>
              </a:rPr>
              <a:t>I</a:t>
            </a:r>
            <a:r>
              <a:rPr lang="es-ES_tradnl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Arial" charset="0"/>
              </a:rPr>
              <a:t>nvestigación del </a:t>
            </a:r>
            <a:r>
              <a:rPr lang="es-ES_tradnl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Arial" charset="0"/>
              </a:rPr>
              <a:t>V</a:t>
            </a:r>
            <a:r>
              <a:rPr lang="es-ES_tradnl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Arial" charset="0"/>
              </a:rPr>
              <a:t>ino y la </a:t>
            </a:r>
            <a:r>
              <a:rPr lang="es-ES_tradnl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Arial" charset="0"/>
              </a:rPr>
              <a:t>N</a:t>
            </a:r>
            <a:r>
              <a:rPr lang="es-ES_tradnl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Arial" charset="0"/>
              </a:rPr>
              <a:t>utrición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5288" y="2205038"/>
            <a:ext cx="8137525" cy="528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01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defRPr/>
            </a:pPr>
            <a:endParaRPr lang="es-ES_tradnl" sz="20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342900" algn="just" eaLnBrk="1" hangingPunct="1">
              <a:buFont typeface="Arial"/>
              <a:buChar char="•"/>
              <a:defRPr/>
            </a:pPr>
            <a:r>
              <a:rPr lang="es-ES_tradnl" sz="2000" dirty="0" smtClean="0">
                <a:solidFill>
                  <a:srgbClr val="000000"/>
                </a:solidFill>
                <a:latin typeface="Calibri" charset="0"/>
              </a:rPr>
              <a:t>Pionera en Europa. Fundada en 1992</a:t>
            </a:r>
          </a:p>
          <a:p>
            <a:pPr algn="just" eaLnBrk="1" hangingPunct="1">
              <a:defRPr/>
            </a:pPr>
            <a:endParaRPr lang="es-ES_tradnl" sz="20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342900" algn="just" eaLnBrk="1" hangingPunct="1">
              <a:buFont typeface="Arial"/>
              <a:buChar char="•"/>
              <a:defRPr/>
            </a:pPr>
            <a:r>
              <a:rPr lang="es-ES_tradnl" sz="2000" dirty="0" smtClean="0">
                <a:solidFill>
                  <a:srgbClr val="000000"/>
                </a:solidFill>
                <a:latin typeface="Calibri" charset="0"/>
              </a:rPr>
              <a:t>Aglutina, impulsa y difunde la información científica disponible sobre los efectos del consumo del vino</a:t>
            </a:r>
          </a:p>
          <a:p>
            <a:pPr algn="just" eaLnBrk="1" hangingPunct="1">
              <a:defRPr/>
            </a:pPr>
            <a:endParaRPr lang="es-ES_tradnl" sz="2000" dirty="0" smtClean="0">
              <a:solidFill>
                <a:srgbClr val="000000"/>
              </a:solidFill>
              <a:latin typeface="Calibri" charset="0"/>
            </a:endParaRPr>
          </a:p>
          <a:p>
            <a:pPr marL="342900" lvl="2" indent="-342900" algn="just" eaLnBrk="1" hangingPunct="1">
              <a:buFont typeface="Arial"/>
              <a:buChar char="•"/>
              <a:defRPr/>
            </a:pPr>
            <a:r>
              <a:rPr lang="es-ES_tradnl" sz="2000" dirty="0" smtClean="0">
                <a:solidFill>
                  <a:srgbClr val="000000"/>
                </a:solidFill>
                <a:latin typeface="+mj-lt"/>
              </a:rPr>
              <a:t>Co-implementadora del programa </a:t>
            </a:r>
            <a:r>
              <a:rPr lang="es-ES_tradnl" sz="2000" dirty="0" err="1" smtClean="0">
                <a:solidFill>
                  <a:srgbClr val="000000"/>
                </a:solidFill>
                <a:latin typeface="+mj-lt"/>
              </a:rPr>
              <a:t>Wine</a:t>
            </a:r>
            <a:r>
              <a:rPr lang="es-ES_tradnl" sz="2000" dirty="0" smtClean="0">
                <a:solidFill>
                  <a:srgbClr val="000000"/>
                </a:solidFill>
                <a:latin typeface="+mj-lt"/>
              </a:rPr>
              <a:t> In </a:t>
            </a:r>
            <a:r>
              <a:rPr lang="es-ES_tradnl" sz="2000" dirty="0" err="1" smtClean="0">
                <a:solidFill>
                  <a:srgbClr val="000000"/>
                </a:solidFill>
                <a:latin typeface="+mj-lt"/>
              </a:rPr>
              <a:t>Moderation</a:t>
            </a:r>
            <a:r>
              <a:rPr lang="es-ES_tradnl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2000" dirty="0">
                <a:latin typeface="+mj-lt"/>
              </a:rPr>
              <a:t>para promover el consumo responsable y prevenir y reducir el abuso y los daños relacionados con el consumo de </a:t>
            </a:r>
            <a:r>
              <a:rPr lang="es-ES" sz="2000" dirty="0" smtClean="0">
                <a:latin typeface="+mj-lt"/>
              </a:rPr>
              <a:t>alcohol. Interviene </a:t>
            </a:r>
            <a:r>
              <a:rPr lang="es-ES_tradnl" sz="2000" dirty="0" smtClean="0">
                <a:solidFill>
                  <a:srgbClr val="000000"/>
                </a:solidFill>
                <a:latin typeface="+mj-lt"/>
              </a:rPr>
              <a:t>en</a:t>
            </a:r>
            <a:r>
              <a:rPr lang="es-ES_tradnl" sz="2000" b="1" dirty="0" smtClean="0">
                <a:solidFill>
                  <a:srgbClr val="000000"/>
                </a:solidFill>
                <a:latin typeface="+mj-lt"/>
              </a:rPr>
              <a:t>:</a:t>
            </a:r>
          </a:p>
          <a:p>
            <a:pPr lvl="2" algn="just" eaLnBrk="1" hangingPunct="1">
              <a:lnSpc>
                <a:spcPct val="8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es-ES_tradnl" sz="1800" dirty="0" smtClean="0">
                <a:solidFill>
                  <a:srgbClr val="000000"/>
                </a:solidFill>
                <a:latin typeface="Calibri" charset="0"/>
              </a:rPr>
              <a:t>Área científica (</a:t>
            </a:r>
            <a:r>
              <a:rPr lang="es-ES_tradnl" sz="1800" dirty="0" err="1" smtClean="0">
                <a:solidFill>
                  <a:srgbClr val="000000"/>
                </a:solidFill>
                <a:latin typeface="Calibri" charset="0"/>
              </a:rPr>
              <a:t>Wine</a:t>
            </a:r>
            <a:r>
              <a:rPr lang="es-ES_tradnl" sz="1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_tradnl" sz="1800" dirty="0" err="1" smtClean="0">
                <a:solidFill>
                  <a:srgbClr val="000000"/>
                </a:solidFill>
                <a:latin typeface="Calibri" charset="0"/>
              </a:rPr>
              <a:t>Information</a:t>
            </a:r>
            <a:r>
              <a:rPr lang="es-ES_tradnl" sz="1800" dirty="0" smtClean="0">
                <a:solidFill>
                  <a:srgbClr val="000000"/>
                </a:solidFill>
                <a:latin typeface="Calibri" charset="0"/>
              </a:rPr>
              <a:t> Council)</a:t>
            </a:r>
          </a:p>
          <a:p>
            <a:pPr lvl="2" algn="just" eaLnBrk="1" hangingPunct="1">
              <a:lnSpc>
                <a:spcPct val="8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es-ES_tradnl" sz="1800" dirty="0" smtClean="0">
                <a:solidFill>
                  <a:srgbClr val="000000"/>
                </a:solidFill>
                <a:latin typeface="Calibri" charset="0"/>
              </a:rPr>
              <a:t>Programa Educativo de difusión del consumo moderado</a:t>
            </a:r>
          </a:p>
          <a:p>
            <a:pPr lvl="2" algn="just" eaLnBrk="1" hangingPunct="1">
              <a:lnSpc>
                <a:spcPct val="8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es-ES_tradnl" sz="1800" dirty="0" smtClean="0">
                <a:solidFill>
                  <a:srgbClr val="000000"/>
                </a:solidFill>
                <a:latin typeface="Calibri" charset="0"/>
              </a:rPr>
              <a:t>En la construcción de apoyos institucionales en todo el territorio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s-ES_tradnl" sz="2000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es-ES_tradnl" sz="2000" dirty="0" smtClean="0">
              <a:solidFill>
                <a:srgbClr val="000000"/>
              </a:solidFill>
              <a:latin typeface="Calibri" charset="0"/>
            </a:endParaRPr>
          </a:p>
          <a:p>
            <a:pPr marL="914400" lvl="2" indent="0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s-ES_tradnl" sz="1800" dirty="0" smtClean="0">
              <a:solidFill>
                <a:srgbClr val="000000"/>
              </a:solidFill>
              <a:latin typeface="+mj-lt"/>
            </a:endParaRPr>
          </a:p>
          <a:p>
            <a:pPr marL="914400" lvl="2" indent="0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s-ES_tradnl" sz="18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7412" name="Picture 4" descr="logo fivin jpg o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4589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801" y="6440958"/>
            <a:ext cx="13763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2483768" y="6309320"/>
            <a:ext cx="2133600" cy="365125"/>
          </a:xfrm>
        </p:spPr>
        <p:txBody>
          <a:bodyPr/>
          <a:lstStyle/>
          <a:p>
            <a:pPr>
              <a:defRPr/>
            </a:pPr>
            <a:fld id="{8A0074E7-A5BF-7846-909B-CB71B7DA63AF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08912" cy="2736304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s-ES_tradnl" sz="2000" b="1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buNone/>
            </a:pPr>
            <a:r>
              <a:rPr lang="es-ES" sz="2400" b="1" dirty="0" smtClean="0">
                <a:solidFill>
                  <a:srgbClr val="000000"/>
                </a:solidFill>
                <a:latin typeface="Calibri" charset="0"/>
              </a:rPr>
              <a:t>Dra. Anna Torres </a:t>
            </a:r>
            <a:r>
              <a:rPr lang="es-ES" sz="2400" b="1" dirty="0" err="1" smtClean="0">
                <a:solidFill>
                  <a:srgbClr val="000000"/>
                </a:solidFill>
                <a:latin typeface="Calibri" charset="0"/>
              </a:rPr>
              <a:t>Maczassek</a:t>
            </a:r>
            <a:r>
              <a:rPr lang="es-ES" sz="2400" b="1" dirty="0" smtClean="0">
                <a:solidFill>
                  <a:srgbClr val="000000"/>
                </a:solidFill>
                <a:latin typeface="Calibri" charset="0"/>
              </a:rPr>
              <a:t>		Dr</a:t>
            </a:r>
            <a:r>
              <a:rPr lang="es-ES" sz="2400" b="1" dirty="0">
                <a:solidFill>
                  <a:srgbClr val="000000"/>
                </a:solidFill>
                <a:latin typeface="Calibri" charset="0"/>
              </a:rPr>
              <a:t>. Gonzalo </a:t>
            </a:r>
            <a:r>
              <a:rPr lang="es-ES" sz="2400" b="1" dirty="0" err="1" smtClean="0">
                <a:solidFill>
                  <a:srgbClr val="000000"/>
                </a:solidFill>
                <a:latin typeface="Calibri" charset="0"/>
              </a:rPr>
              <a:t>Guzzo</a:t>
            </a:r>
            <a:r>
              <a:rPr lang="es-ES" sz="24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charset="0"/>
              </a:rPr>
              <a:t>Merello</a:t>
            </a:r>
            <a:endParaRPr lang="es-ES" sz="2400" b="1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es-ES" sz="2400" b="1" dirty="0" smtClean="0">
                <a:solidFill>
                  <a:srgbClr val="000000"/>
                </a:solidFill>
                <a:latin typeface="Calibri" charset="0"/>
              </a:rPr>
              <a:t>Dr. Josep </a:t>
            </a:r>
            <a:r>
              <a:rPr lang="es-ES" sz="2400" b="1" dirty="0" err="1" smtClean="0">
                <a:solidFill>
                  <a:srgbClr val="000000"/>
                </a:solidFill>
                <a:latin typeface="Calibri" charset="0"/>
              </a:rPr>
              <a:t>Ramon</a:t>
            </a:r>
            <a:r>
              <a:rPr lang="es-ES" sz="24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charset="0"/>
              </a:rPr>
              <a:t>Germà</a:t>
            </a:r>
            <a:r>
              <a:rPr lang="es-ES" sz="24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charset="0"/>
              </a:rPr>
              <a:t>Lluch</a:t>
            </a:r>
            <a:r>
              <a:rPr lang="es-ES" sz="2400" b="1" dirty="0" smtClean="0">
                <a:solidFill>
                  <a:srgbClr val="000000"/>
                </a:solidFill>
                <a:latin typeface="Calibri" charset="0"/>
              </a:rPr>
              <a:t>	Dr</a:t>
            </a:r>
            <a:r>
              <a:rPr lang="es-ES" sz="2400" b="1" dirty="0">
                <a:solidFill>
                  <a:srgbClr val="000000"/>
                </a:solidFill>
                <a:latin typeface="Calibri" charset="0"/>
              </a:rPr>
              <a:t>. Antoni </a:t>
            </a:r>
            <a:r>
              <a:rPr lang="es-ES" sz="2400" b="1" dirty="0" smtClean="0">
                <a:solidFill>
                  <a:srgbClr val="000000"/>
                </a:solidFill>
                <a:latin typeface="Calibri" charset="0"/>
              </a:rPr>
              <a:t>Mas </a:t>
            </a:r>
            <a:r>
              <a:rPr lang="es-ES" sz="2400" b="1" dirty="0" err="1">
                <a:solidFill>
                  <a:srgbClr val="000000"/>
                </a:solidFill>
                <a:latin typeface="Calibri" charset="0"/>
              </a:rPr>
              <a:t>O</a:t>
            </a:r>
            <a:r>
              <a:rPr lang="es-ES" sz="2400" b="1" dirty="0" err="1" smtClean="0">
                <a:solidFill>
                  <a:srgbClr val="000000"/>
                </a:solidFill>
                <a:latin typeface="Calibri" charset="0"/>
              </a:rPr>
              <a:t>rdeig</a:t>
            </a:r>
            <a:endParaRPr lang="es-ES" sz="2400" b="1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buNone/>
            </a:pPr>
            <a:r>
              <a:rPr lang="es-ES" sz="2400" b="1" dirty="0" smtClean="0">
                <a:solidFill>
                  <a:srgbClr val="000000"/>
                </a:solidFill>
                <a:latin typeface="Calibri" charset="0"/>
              </a:rPr>
              <a:t>Dr. Antoni </a:t>
            </a:r>
            <a:r>
              <a:rPr lang="es-ES" sz="2400" b="1" dirty="0" err="1" smtClean="0">
                <a:solidFill>
                  <a:srgbClr val="000000"/>
                </a:solidFill>
                <a:latin typeface="Calibri" charset="0"/>
              </a:rPr>
              <a:t>Bayés</a:t>
            </a:r>
            <a:r>
              <a:rPr lang="es-ES" sz="24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charset="0"/>
              </a:rPr>
              <a:t>Genís</a:t>
            </a:r>
            <a:r>
              <a:rPr lang="es-ES" sz="2400" b="1" dirty="0" smtClean="0">
                <a:solidFill>
                  <a:srgbClr val="000000"/>
                </a:solidFill>
                <a:latin typeface="Calibri" charset="0"/>
              </a:rPr>
              <a:t>		Dr</a:t>
            </a:r>
            <a:r>
              <a:rPr lang="es-ES" sz="2400" b="1" dirty="0">
                <a:solidFill>
                  <a:srgbClr val="000000"/>
                </a:solidFill>
                <a:latin typeface="Calibri" charset="0"/>
              </a:rPr>
              <a:t>. Josep </a:t>
            </a:r>
            <a:r>
              <a:rPr lang="es-ES" sz="2400" b="1" dirty="0" err="1" smtClean="0">
                <a:solidFill>
                  <a:srgbClr val="000000"/>
                </a:solidFill>
                <a:latin typeface="Calibri" charset="0"/>
              </a:rPr>
              <a:t>Masip</a:t>
            </a:r>
            <a:r>
              <a:rPr lang="es-ES" sz="24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charset="0"/>
              </a:rPr>
              <a:t>Utset</a:t>
            </a:r>
            <a:endParaRPr lang="es-ES" sz="2400" b="1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es-ES_tradnl" sz="2000" b="1" dirty="0">
                <a:solidFill>
                  <a:srgbClr val="376092"/>
                </a:solidFill>
                <a:latin typeface="Calibri" charset="0"/>
              </a:rPr>
              <a:t>	</a:t>
            </a:r>
            <a:r>
              <a:rPr lang="es-ES" sz="2000" b="1" dirty="0">
                <a:solidFill>
                  <a:srgbClr val="376092"/>
                </a:solidFill>
                <a:latin typeface="Calibri" charset="0"/>
              </a:rPr>
              <a:t>	</a:t>
            </a:r>
            <a:endParaRPr lang="es-ES" sz="2000" dirty="0">
              <a:solidFill>
                <a:srgbClr val="376092"/>
              </a:solidFill>
              <a:latin typeface="Calibri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5616624" cy="9556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000" b="1" dirty="0" smtClean="0">
                <a:solidFill>
                  <a:srgbClr val="000000"/>
                </a:solidFill>
                <a:ea typeface="+mj-ea"/>
                <a:cs typeface="+mj-cs"/>
              </a:rPr>
              <a:t>COMITÉ CIENTÍFICO</a:t>
            </a:r>
            <a:endParaRPr lang="es-ES" sz="3000" b="1" dirty="0" smtClean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4" name="Picture 10" descr="logo fivin nou 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6359525"/>
            <a:ext cx="13763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2555776" y="6381328"/>
            <a:ext cx="2133600" cy="365125"/>
          </a:xfrm>
        </p:spPr>
        <p:txBody>
          <a:bodyPr/>
          <a:lstStyle/>
          <a:p>
            <a:pPr>
              <a:defRPr/>
            </a:pPr>
            <a:fld id="{D10CAE43-67AB-1643-97BF-45C355059546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09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640762" cy="36004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s-ES_tradnl" sz="2000" b="1" dirty="0">
                <a:solidFill>
                  <a:srgbClr val="376092"/>
                </a:solidFill>
                <a:latin typeface="Calibri" charset="0"/>
              </a:rPr>
              <a:t>	</a:t>
            </a:r>
            <a:r>
              <a:rPr lang="es-ES" sz="2000" b="1" dirty="0">
                <a:solidFill>
                  <a:srgbClr val="376092"/>
                </a:solidFill>
                <a:latin typeface="Calibri" charset="0"/>
              </a:rPr>
              <a:t>	</a:t>
            </a:r>
            <a:endParaRPr lang="es-ES" sz="2000" dirty="0">
              <a:solidFill>
                <a:srgbClr val="376092"/>
              </a:solidFill>
              <a:latin typeface="Calibri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6552728" cy="9556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000" b="1" dirty="0" smtClean="0">
                <a:solidFill>
                  <a:srgbClr val="000000"/>
                </a:solidFill>
                <a:ea typeface="+mj-ea"/>
                <a:cs typeface="+mj-cs"/>
              </a:rPr>
              <a:t>OBJETIVOS DEL COMITÉ CIENTÍFICO</a:t>
            </a:r>
            <a:endParaRPr lang="es-ES" sz="3000" b="1" dirty="0" smtClean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5" name="Picture 10" descr="logo fivin nou 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6359525"/>
            <a:ext cx="13763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2483768" y="6309320"/>
            <a:ext cx="2133600" cy="365125"/>
          </a:xfrm>
        </p:spPr>
        <p:txBody>
          <a:bodyPr/>
          <a:lstStyle/>
          <a:p>
            <a:pPr>
              <a:defRPr/>
            </a:pPr>
            <a:fld id="{D10CAE43-67AB-1643-97BF-45C355059546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755576" y="1844824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es-ES_tradnl" sz="2000" dirty="0" smtClean="0">
                <a:latin typeface="+mj-lt"/>
              </a:rPr>
              <a:t>Promover la investigación en temas de vino y salud.</a:t>
            </a:r>
          </a:p>
          <a:p>
            <a:pPr marL="342900" lvl="0" indent="-342900" algn="just">
              <a:buFont typeface="Arial"/>
              <a:buChar char="•"/>
            </a:pPr>
            <a:r>
              <a:rPr lang="es-ES_tradnl" sz="2000" dirty="0" smtClean="0">
                <a:latin typeface="+mj-lt"/>
              </a:rPr>
              <a:t>Asesorar y elaborar informes en temas científicos.</a:t>
            </a:r>
          </a:p>
          <a:p>
            <a:pPr marL="342900" lvl="0" indent="-342900" algn="just">
              <a:buFont typeface="Arial"/>
              <a:buChar char="•"/>
            </a:pPr>
            <a:r>
              <a:rPr lang="es-ES_tradnl" sz="2000" dirty="0" smtClean="0">
                <a:latin typeface="+mj-lt"/>
              </a:rPr>
              <a:t>Organizar o participar en encuentros o jornadas de divulgación de su ámbito.</a:t>
            </a:r>
          </a:p>
          <a:p>
            <a:pPr marL="342900" lvl="0" indent="-342900" algn="just">
              <a:buFont typeface="Arial"/>
              <a:buChar char="•"/>
            </a:pPr>
            <a:r>
              <a:rPr lang="es-ES_tradnl" sz="2000" dirty="0" smtClean="0">
                <a:latin typeface="+mj-lt"/>
              </a:rPr>
              <a:t>Valorar los estudios científicos para incorporar la BBDD gestionada por FIVIN, </a:t>
            </a:r>
            <a:r>
              <a:rPr lang="es-ES_tradnl" sz="2000" dirty="0" err="1" smtClean="0">
                <a:latin typeface="+mj-lt"/>
              </a:rPr>
              <a:t>lacienciadelvino.com</a:t>
            </a:r>
            <a:endParaRPr lang="es-ES_tradnl" sz="2000" dirty="0" smtClean="0">
              <a:latin typeface="+mj-lt"/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es-ES_tradnl" sz="2000" dirty="0" smtClean="0">
                <a:latin typeface="+mj-lt"/>
              </a:rPr>
              <a:t>Proponer las líneas de investigación de FIVIN y liderar los proyectos propios.</a:t>
            </a:r>
          </a:p>
          <a:p>
            <a:pPr marL="342900" lvl="0" indent="-342900" algn="just">
              <a:buFont typeface="Arial"/>
              <a:buChar char="•"/>
            </a:pPr>
            <a:r>
              <a:rPr lang="es-ES_tradnl" sz="2000" dirty="0" smtClean="0">
                <a:latin typeface="+mj-lt"/>
              </a:rPr>
              <a:t>Evaluar publicaciones o comunicaciones del ámbito científico.</a:t>
            </a:r>
            <a:endParaRPr lang="es-ES_tradn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859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260648"/>
            <a:ext cx="4464050" cy="9556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000" b="1" dirty="0" smtClean="0">
                <a:solidFill>
                  <a:srgbClr val="000000"/>
                </a:solidFill>
                <a:ea typeface="+mj-ea"/>
                <a:cs typeface="+mj-cs"/>
              </a:rPr>
              <a:t>¿QUÉ HACEMOS?</a:t>
            </a:r>
            <a:endParaRPr lang="es-ES" sz="3000" b="1" dirty="0" smtClean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7416800" cy="45561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s-ES_tradnl" sz="2000" dirty="0">
                <a:solidFill>
                  <a:srgbClr val="000000"/>
                </a:solidFill>
                <a:latin typeface="Calibri" charset="0"/>
              </a:rPr>
              <a:t>Promoción y educación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_tradnl" sz="2000" dirty="0">
                <a:solidFill>
                  <a:srgbClr val="000000"/>
                </a:solidFill>
                <a:latin typeface="Calibri" charset="0"/>
              </a:rPr>
              <a:t>Impulsar la realización de estudios científicos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_tradnl" sz="2000" dirty="0">
                <a:solidFill>
                  <a:srgbClr val="000000"/>
                </a:solidFill>
                <a:latin typeface="Calibri" charset="0"/>
              </a:rPr>
              <a:t>Organización de jornadas, conferencias,  sesiones científicas, congresos y simposios nacionales e internacionales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_tradnl" sz="2000" dirty="0">
                <a:solidFill>
                  <a:srgbClr val="000000"/>
                </a:solidFill>
                <a:latin typeface="Calibri" charset="0"/>
              </a:rPr>
              <a:t>Intercambio </a:t>
            </a:r>
            <a:r>
              <a:rPr lang="es-ES_tradnl" sz="2000" dirty="0" smtClean="0">
                <a:solidFill>
                  <a:srgbClr val="000000"/>
                </a:solidFill>
                <a:latin typeface="Calibri" charset="0"/>
              </a:rPr>
              <a:t>con otras </a:t>
            </a:r>
            <a:r>
              <a:rPr lang="es-ES_tradnl" sz="2000" dirty="0">
                <a:solidFill>
                  <a:srgbClr val="000000"/>
                </a:solidFill>
                <a:latin typeface="Calibri" charset="0"/>
              </a:rPr>
              <a:t>instituciones y asociaciones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_tradnl" sz="2000" dirty="0">
                <a:solidFill>
                  <a:srgbClr val="000000"/>
                </a:solidFill>
                <a:latin typeface="Calibri" charset="0"/>
              </a:rPr>
              <a:t>Difusión de resultados de estudios científicos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_tradnl" sz="2000" dirty="0">
                <a:solidFill>
                  <a:srgbClr val="000000"/>
                </a:solidFill>
                <a:latin typeface="Calibri" charset="0"/>
              </a:rPr>
              <a:t>Participación en ferias y congresos nacionales e </a:t>
            </a:r>
            <a:r>
              <a:rPr lang="es-ES_tradnl" sz="2000" dirty="0" smtClean="0">
                <a:solidFill>
                  <a:srgbClr val="000000"/>
                </a:solidFill>
                <a:latin typeface="Calibri" charset="0"/>
              </a:rPr>
              <a:t>internacionales en el ámbito médico-científico</a:t>
            </a:r>
            <a:endParaRPr lang="es-ES_tradnl" sz="2000" dirty="0">
              <a:solidFill>
                <a:srgbClr val="000000"/>
              </a:solidFill>
              <a:latin typeface="Calibri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_tradnl" sz="2000" dirty="0">
                <a:solidFill>
                  <a:srgbClr val="000000"/>
                </a:solidFill>
                <a:latin typeface="Calibri" charset="0"/>
              </a:rPr>
              <a:t>Actividades didácticas y culturales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_tradnl" sz="2000" dirty="0">
                <a:solidFill>
                  <a:srgbClr val="000000"/>
                </a:solidFill>
                <a:latin typeface="Calibri" charset="0"/>
              </a:rPr>
              <a:t>Formación de los jóvenes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_tradnl" sz="2000" dirty="0">
                <a:solidFill>
                  <a:srgbClr val="000000"/>
                </a:solidFill>
                <a:latin typeface="Calibri" charset="0"/>
              </a:rPr>
              <a:t>Club FIVIN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_tradnl" sz="2000" dirty="0">
                <a:solidFill>
                  <a:srgbClr val="000000"/>
                </a:solidFill>
                <a:latin typeface="Calibri" charset="0"/>
              </a:rPr>
              <a:t>Promocionar el vino como alimento de nuestra gastronomía, y concienciar </a:t>
            </a:r>
            <a:r>
              <a:rPr lang="es-ES_tradnl" sz="2000" dirty="0" smtClean="0">
                <a:solidFill>
                  <a:srgbClr val="000000"/>
                </a:solidFill>
                <a:latin typeface="Calibri" charset="0"/>
              </a:rPr>
              <a:t>que </a:t>
            </a:r>
            <a:r>
              <a:rPr lang="es-ES_tradnl" sz="2000" dirty="0">
                <a:solidFill>
                  <a:srgbClr val="000000"/>
                </a:solidFill>
                <a:latin typeface="Calibri" charset="0"/>
              </a:rPr>
              <a:t>forma parte de nuestra cultura </a:t>
            </a:r>
            <a:r>
              <a:rPr lang="es-ES_tradnl" sz="2000" dirty="0" smtClean="0">
                <a:solidFill>
                  <a:srgbClr val="000000"/>
                </a:solidFill>
                <a:latin typeface="Calibri" charset="0"/>
              </a:rPr>
              <a:t>y </a:t>
            </a:r>
            <a:r>
              <a:rPr lang="es-ES_tradnl" sz="2000" dirty="0">
                <a:solidFill>
                  <a:srgbClr val="000000"/>
                </a:solidFill>
                <a:latin typeface="Calibri" charset="0"/>
              </a:rPr>
              <a:t>tradición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s-ES" sz="1900" dirty="0">
              <a:latin typeface="Calibri" charset="0"/>
            </a:endParaRPr>
          </a:p>
        </p:txBody>
      </p:sp>
      <p:pic>
        <p:nvPicPr>
          <p:cNvPr id="20483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6359525"/>
            <a:ext cx="13763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" descr="logo fivin nou 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2483768" y="6381328"/>
            <a:ext cx="2133600" cy="365125"/>
          </a:xfrm>
        </p:spPr>
        <p:txBody>
          <a:bodyPr/>
          <a:lstStyle/>
          <a:p>
            <a:pPr>
              <a:defRPr/>
            </a:pPr>
            <a:fld id="{D10CAE43-67AB-1643-97BF-45C355059546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188913"/>
            <a:ext cx="4464050" cy="9556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000" b="1" dirty="0" smtClean="0">
                <a:solidFill>
                  <a:srgbClr val="000000"/>
                </a:solidFill>
                <a:ea typeface="+mj-ea"/>
                <a:cs typeface="+mj-cs"/>
              </a:rPr>
              <a:t>LOGROS DESTACADOS</a:t>
            </a:r>
            <a:endParaRPr lang="es-ES" sz="3000" b="1" dirty="0" smtClean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7848600" cy="4556125"/>
          </a:xfrm>
        </p:spPr>
        <p:txBody>
          <a:bodyPr/>
          <a:lstStyle/>
          <a:p>
            <a:pPr algn="just">
              <a:defRPr/>
            </a:pPr>
            <a:r>
              <a:rPr lang="es-ES" sz="2000" dirty="0" smtClean="0"/>
              <a:t>Intervención </a:t>
            </a:r>
            <a:r>
              <a:rPr lang="es-ES" sz="2000" dirty="0"/>
              <a:t>de FIVIN durante el </a:t>
            </a:r>
            <a:r>
              <a:rPr lang="es-ES" sz="2000" b="1" dirty="0"/>
              <a:t>Primer Congreso de la Dieta Mediterránea en la Declaración de Barcelona de la Dieta </a:t>
            </a:r>
            <a:r>
              <a:rPr lang="es-ES" sz="2000" b="1" dirty="0" smtClean="0"/>
              <a:t>Mediterránea </a:t>
            </a:r>
            <a:r>
              <a:rPr lang="es-ES" sz="2000" dirty="0" smtClean="0"/>
              <a:t>celebrado en Barcelona en 1993, </a:t>
            </a:r>
            <a:r>
              <a:rPr lang="es-ES" sz="2000" dirty="0"/>
              <a:t>consensuada por la OMS y la FAO, para que se considerase el </a:t>
            </a:r>
            <a:r>
              <a:rPr lang="es-ES" sz="2000" b="1" dirty="0"/>
              <a:t>vino como un alimento</a:t>
            </a:r>
            <a:r>
              <a:rPr lang="es-ES" sz="2000" dirty="0" smtClean="0"/>
              <a:t>.</a:t>
            </a:r>
          </a:p>
          <a:p>
            <a:pPr marL="0" indent="0" algn="just">
              <a:buFont typeface="Arial" charset="0"/>
              <a:buNone/>
              <a:defRPr/>
            </a:pPr>
            <a:endParaRPr lang="es-ES" sz="2000" dirty="0"/>
          </a:p>
          <a:p>
            <a:pPr algn="just">
              <a:defRPr/>
            </a:pPr>
            <a:r>
              <a:rPr lang="es-ES" sz="2000" dirty="0" smtClean="0"/>
              <a:t>También </a:t>
            </a:r>
            <a:r>
              <a:rPr lang="es-ES" sz="2000" dirty="0"/>
              <a:t>en el año 1996, organizamos la </a:t>
            </a:r>
            <a:r>
              <a:rPr lang="es-ES" sz="2000" b="1" dirty="0"/>
              <a:t>primera edición de las jornadas sobre Vino y Salud en el marco del Congreso de la Dieta Mediterránea</a:t>
            </a:r>
            <a:r>
              <a:rPr lang="es-ES" sz="2000" dirty="0"/>
              <a:t>, primero de los siete celebrados, en los que siempre el vino tiene un papel fundamental</a:t>
            </a:r>
            <a:r>
              <a:rPr lang="es-ES" sz="2000" dirty="0" smtClean="0"/>
              <a:t>.</a:t>
            </a:r>
          </a:p>
          <a:p>
            <a:pPr marL="0" indent="0" algn="just">
              <a:buFont typeface="Arial" charset="0"/>
              <a:buNone/>
              <a:defRPr/>
            </a:pPr>
            <a:endParaRPr lang="es-ES" sz="2000" dirty="0" smtClean="0"/>
          </a:p>
          <a:p>
            <a:pPr>
              <a:defRPr/>
            </a:pPr>
            <a:r>
              <a:rPr lang="es-ES" sz="2000" b="1" dirty="0"/>
              <a:t>1997</a:t>
            </a:r>
            <a:r>
              <a:rPr lang="es-ES" sz="2000" dirty="0"/>
              <a:t>: I Congreso Internacional Vino y Salud, celebrado en Madrid en octubre de 1997.</a:t>
            </a:r>
          </a:p>
          <a:p>
            <a:pPr marL="0" indent="0">
              <a:buNone/>
              <a:defRPr/>
            </a:pPr>
            <a:endParaRPr lang="es-ES" sz="2000" dirty="0"/>
          </a:p>
        </p:txBody>
      </p:sp>
      <p:pic>
        <p:nvPicPr>
          <p:cNvPr id="22531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6359525"/>
            <a:ext cx="13763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logo fivin nou 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2555776" y="6309320"/>
            <a:ext cx="2133600" cy="365125"/>
          </a:xfrm>
        </p:spPr>
        <p:txBody>
          <a:bodyPr/>
          <a:lstStyle/>
          <a:p>
            <a:pPr>
              <a:defRPr/>
            </a:pPr>
            <a:fld id="{D10CAE43-67AB-1643-97BF-45C355059546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6696075" cy="9556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000" b="1" dirty="0" smtClean="0">
                <a:solidFill>
                  <a:srgbClr val="000000"/>
                </a:solidFill>
                <a:ea typeface="+mj-ea"/>
                <a:cs typeface="+mj-cs"/>
              </a:rPr>
              <a:t>LOGROS DESTACADOS</a:t>
            </a:r>
            <a:endParaRPr lang="es-ES" sz="3000" b="1" dirty="0" smtClean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920037" cy="4556125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es-ES" sz="2000" dirty="0" smtClean="0"/>
          </a:p>
          <a:p>
            <a:pPr algn="just">
              <a:defRPr/>
            </a:pPr>
            <a:r>
              <a:rPr lang="es-ES" sz="2000" dirty="0"/>
              <a:t>También organizó una </a:t>
            </a:r>
            <a:r>
              <a:rPr lang="es-ES" sz="2000" b="1" dirty="0"/>
              <a:t>jornada sobre vino y salud en la sede del Parlamento Europeo </a:t>
            </a:r>
            <a:r>
              <a:rPr lang="es-ES" sz="2000" dirty="0"/>
              <a:t>en el año 1998 con una participación de más de 200 personas.</a:t>
            </a:r>
          </a:p>
          <a:p>
            <a:pPr marL="0" indent="0" algn="just">
              <a:buNone/>
              <a:defRPr/>
            </a:pPr>
            <a:endParaRPr lang="es-ES" sz="2000" dirty="0"/>
          </a:p>
          <a:p>
            <a:pPr algn="just">
              <a:defRPr/>
            </a:pPr>
            <a:r>
              <a:rPr lang="es-ES" sz="2000" b="1" dirty="0" smtClean="0"/>
              <a:t>1999</a:t>
            </a:r>
            <a:r>
              <a:rPr lang="es-ES" sz="2000" dirty="0"/>
              <a:t>: II Congreso Internacional sobre Vino y Salud, en el marco del Foro Mundial "El Vino ante el Siglo XXI", celebrado en Madrid en octubre de 1999</a:t>
            </a:r>
            <a:r>
              <a:rPr lang="es-ES" sz="2000" dirty="0" smtClean="0"/>
              <a:t>.</a:t>
            </a:r>
          </a:p>
          <a:p>
            <a:pPr algn="just">
              <a:defRPr/>
            </a:pPr>
            <a:endParaRPr lang="es-ES" sz="2000" dirty="0"/>
          </a:p>
          <a:p>
            <a:pPr algn="just">
              <a:defRPr/>
            </a:pPr>
            <a:r>
              <a:rPr lang="es-ES" sz="2000" b="1" dirty="0" smtClean="0"/>
              <a:t>2002</a:t>
            </a:r>
            <a:r>
              <a:rPr lang="es-ES" sz="2000" dirty="0"/>
              <a:t>: III Congreso Internacional sobre Vino y Salud, en el marco del Foro Mundial "El Vino ante el Siglo XXI", celebrado en Barcelona en enero de 2002</a:t>
            </a:r>
            <a:r>
              <a:rPr lang="es-ES" sz="2000" dirty="0" smtClean="0"/>
              <a:t>.</a:t>
            </a:r>
          </a:p>
          <a:p>
            <a:pPr>
              <a:defRPr/>
            </a:pPr>
            <a:endParaRPr lang="es-ES" sz="2000" dirty="0" smtClean="0"/>
          </a:p>
        </p:txBody>
      </p:sp>
      <p:pic>
        <p:nvPicPr>
          <p:cNvPr id="24579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6359525"/>
            <a:ext cx="13763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0" descr="logo fivin nou 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2555776" y="6381328"/>
            <a:ext cx="2133600" cy="365125"/>
          </a:xfrm>
        </p:spPr>
        <p:txBody>
          <a:bodyPr/>
          <a:lstStyle/>
          <a:p>
            <a:pPr>
              <a:defRPr/>
            </a:pPr>
            <a:fld id="{D10CAE43-67AB-1643-97BF-45C355059546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544616" cy="412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16632"/>
            <a:ext cx="5975350" cy="9556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000" b="1" dirty="0" smtClean="0">
                <a:solidFill>
                  <a:srgbClr val="000000"/>
                </a:solidFill>
                <a:ea typeface="+mj-ea"/>
                <a:cs typeface="+mj-cs"/>
              </a:rPr>
              <a:t>LA CIENCIA DEL VINO Y LA SALUD</a:t>
            </a:r>
            <a:endParaRPr lang="es-ES" sz="3000" b="1" dirty="0" smtClean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47107" name="Rectángulo 6"/>
          <p:cNvSpPr>
            <a:spLocks noChangeArrowheads="1"/>
          </p:cNvSpPr>
          <p:nvPr/>
        </p:nvSpPr>
        <p:spPr bwMode="auto">
          <a:xfrm>
            <a:off x="683568" y="90872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dirty="0">
                <a:latin typeface="+mj-lt"/>
              </a:rPr>
              <a:t> </a:t>
            </a:r>
            <a:endParaRPr lang="ca-ES" dirty="0">
              <a:latin typeface="+mj-lt"/>
            </a:endParaRPr>
          </a:p>
          <a:p>
            <a:pPr algn="just"/>
            <a:r>
              <a:rPr lang="es-ES_tradnl" dirty="0">
                <a:latin typeface="+mj-lt"/>
              </a:rPr>
              <a:t>FIVIN desarrollo en 2010 </a:t>
            </a:r>
            <a:r>
              <a:rPr lang="es-ES_tradnl" b="1" dirty="0">
                <a:latin typeface="+mj-lt"/>
              </a:rPr>
              <a:t>La Ciencia del Vino y la Salud</a:t>
            </a:r>
            <a:r>
              <a:rPr lang="es-ES_tradnl" dirty="0">
                <a:latin typeface="+mj-lt"/>
              </a:rPr>
              <a:t>, una página web que recopila todos los estudios científicos a nivel nacional e internacional, entorno a los beneficios del consumo moderado de </a:t>
            </a:r>
            <a:r>
              <a:rPr lang="es-ES_tradnl" dirty="0" smtClean="0">
                <a:latin typeface="+mj-lt"/>
              </a:rPr>
              <a:t>vino.</a:t>
            </a:r>
            <a:endParaRPr lang="es-ES" dirty="0">
              <a:latin typeface="+mj-lt"/>
            </a:endParaRPr>
          </a:p>
        </p:txBody>
      </p:sp>
      <p:pic>
        <p:nvPicPr>
          <p:cNvPr id="47108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6359525"/>
            <a:ext cx="13763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0" descr="logo fivin nou 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2483768" y="6492875"/>
            <a:ext cx="2133600" cy="365125"/>
          </a:xfrm>
        </p:spPr>
        <p:txBody>
          <a:bodyPr/>
          <a:lstStyle/>
          <a:p>
            <a:pPr>
              <a:defRPr/>
            </a:pPr>
            <a:fld id="{D10CAE43-67AB-1643-97BF-45C35505954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9720"/>
            <a:ext cx="5975350" cy="955676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000" b="1" dirty="0" smtClean="0">
                <a:solidFill>
                  <a:srgbClr val="000000"/>
                </a:solidFill>
                <a:ea typeface="+mj-ea"/>
                <a:cs typeface="+mj-cs"/>
              </a:rPr>
              <a:t>DIVULGACIÓN CIENTÍFICA</a:t>
            </a:r>
            <a:br>
              <a:rPr lang="es-ES_tradnl" sz="3000" b="1" dirty="0" smtClean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s-ES_tradnl" sz="3000" b="1" dirty="0" smtClean="0">
                <a:solidFill>
                  <a:srgbClr val="000000"/>
                </a:solidFill>
                <a:ea typeface="+mj-ea"/>
                <a:cs typeface="+mj-cs"/>
              </a:rPr>
              <a:t> FIVIN NEWS</a:t>
            </a:r>
            <a:endParaRPr lang="es-ES" sz="3000" b="1" dirty="0" smtClean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48130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6359525"/>
            <a:ext cx="13763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10" descr="logo fivin nou 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2588">
            <a:off x="603477" y="1253795"/>
            <a:ext cx="3852862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6541">
            <a:off x="3975461" y="1211456"/>
            <a:ext cx="4617631" cy="527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2555776" y="6309320"/>
            <a:ext cx="2133600" cy="365125"/>
          </a:xfrm>
        </p:spPr>
        <p:txBody>
          <a:bodyPr/>
          <a:lstStyle/>
          <a:p>
            <a:pPr>
              <a:defRPr/>
            </a:pPr>
            <a:fld id="{D10CAE43-67AB-1643-97BF-45C355059546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798</Words>
  <Application>Microsoft Macintosh PowerPoint</Application>
  <PresentationFormat>Presentación en pantalla (4:3)</PresentationFormat>
  <Paragraphs>124</Paragraphs>
  <Slides>17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COMITÉ CIENTÍFICO</vt:lpstr>
      <vt:lpstr>OBJETIVOS DEL COMITÉ CIENTÍFICO</vt:lpstr>
      <vt:lpstr>¿QUÉ HACEMOS?</vt:lpstr>
      <vt:lpstr>LOGROS DESTACADOS</vt:lpstr>
      <vt:lpstr>LOGROS DESTACADOS</vt:lpstr>
      <vt:lpstr>LA CIENCIA DEL VINO Y LA SALUD</vt:lpstr>
      <vt:lpstr>DIVULGACIÓN CIENTÍFICA  FIVIN NEWS</vt:lpstr>
      <vt:lpstr>Presentación de PowerPoint</vt:lpstr>
      <vt:lpstr>Presentación de PowerPoint</vt:lpstr>
      <vt:lpstr>Presentación de PowerPoint</vt:lpstr>
      <vt:lpstr>Presentación de PowerPoint</vt:lpstr>
      <vt:lpstr>FORMACIÓN DIRIGIDA A JÓVENES</vt:lpstr>
      <vt:lpstr>PARTICIPACIÓN EN FEBS3+ CONGRESS</vt:lpstr>
      <vt:lpstr>FORMACIÓN DIRIGIDA A FUTUROS PROFESIONALES DEL SECTOR VITIVINÍCOLA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Carmina</dc:creator>
  <cp:lastModifiedBy>Patri Salcedo</cp:lastModifiedBy>
  <cp:revision>251</cp:revision>
  <cp:lastPrinted>2018-02-23T08:53:02Z</cp:lastPrinted>
  <dcterms:created xsi:type="dcterms:W3CDTF">2012-06-11T14:53:28Z</dcterms:created>
  <dcterms:modified xsi:type="dcterms:W3CDTF">2018-04-12T10:58:35Z</dcterms:modified>
</cp:coreProperties>
</file>